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Montserrat SemiBold"/>
      <p:regular r:id="rId53"/>
      <p:bold r:id="rId54"/>
      <p:italic r:id="rId55"/>
      <p:boldItalic r:id="rId56"/>
    </p:embeddedFont>
    <p:embeddedFont>
      <p:font typeface="Montserrat"/>
      <p:regular r:id="rId57"/>
      <p:bold r:id="rId58"/>
      <p:italic r:id="rId59"/>
      <p:boldItalic r:id="rId60"/>
    </p:embeddedFont>
    <p:embeddedFont>
      <p:font typeface="Montserrat Black"/>
      <p:bold r:id="rId61"/>
      <p:boldItalic r:id="rId62"/>
    </p:embeddedFont>
    <p:embeddedFont>
      <p:font typeface="Helvetica Neue"/>
      <p:regular r:id="rId63"/>
      <p:bold r:id="rId64"/>
      <p:italic r:id="rId65"/>
      <p:boldItalic r:id="rId66"/>
    </p:embeddedFont>
    <p:embeddedFont>
      <p:font typeface="Montserrat ExtraBold"/>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1D4042-8645-4470-ABB9-EA8354D6D528}">
  <a:tblStyle styleId="{271D4042-8645-4470-ABB9-EA8354D6D528}"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lack-boldItalic.fntdata"/><Relationship Id="rId61" Type="http://schemas.openxmlformats.org/officeDocument/2006/relationships/font" Target="fonts/MontserratBlack-bold.fntdata"/><Relationship Id="rId20" Type="http://schemas.openxmlformats.org/officeDocument/2006/relationships/slide" Target="slides/slide14.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6.xml"/><Relationship Id="rId66" Type="http://schemas.openxmlformats.org/officeDocument/2006/relationships/font" Target="fonts/HelveticaNeue-boldItalic.fntdata"/><Relationship Id="rId21" Type="http://schemas.openxmlformats.org/officeDocument/2006/relationships/slide" Target="slides/slide15.xml"/><Relationship Id="rId65" Type="http://schemas.openxmlformats.org/officeDocument/2006/relationships/font" Target="fonts/HelveticaNeue-italic.fntdata"/><Relationship Id="rId24" Type="http://schemas.openxmlformats.org/officeDocument/2006/relationships/slide" Target="slides/slide18.xml"/><Relationship Id="rId68" Type="http://schemas.openxmlformats.org/officeDocument/2006/relationships/font" Target="fonts/MontserratExtraBold-boldItalic.fntdata"/><Relationship Id="rId23" Type="http://schemas.openxmlformats.org/officeDocument/2006/relationships/slide" Target="slides/slide17.xml"/><Relationship Id="rId67" Type="http://schemas.openxmlformats.org/officeDocument/2006/relationships/font" Target="fonts/MontserratExtraBold-bold.fntdata"/><Relationship Id="rId60" Type="http://schemas.openxmlformats.org/officeDocument/2006/relationships/font" Target="fonts/Montserra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SemiBold-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SemiBold-italic.fntdata"/><Relationship Id="rId10" Type="http://schemas.openxmlformats.org/officeDocument/2006/relationships/slide" Target="slides/slide4.xml"/><Relationship Id="rId54" Type="http://schemas.openxmlformats.org/officeDocument/2006/relationships/font" Target="fonts/MontserratSemiBold-bold.fntdata"/><Relationship Id="rId13" Type="http://schemas.openxmlformats.org/officeDocument/2006/relationships/slide" Target="slides/slide7.xml"/><Relationship Id="rId57" Type="http://schemas.openxmlformats.org/officeDocument/2006/relationships/font" Target="fonts/Montserrat-regular.fntdata"/><Relationship Id="rId12" Type="http://schemas.openxmlformats.org/officeDocument/2006/relationships/slide" Target="slides/slide6.xml"/><Relationship Id="rId56" Type="http://schemas.openxmlformats.org/officeDocument/2006/relationships/font" Target="fonts/MontserratSemiBold-boldItalic.fntdata"/><Relationship Id="rId15" Type="http://schemas.openxmlformats.org/officeDocument/2006/relationships/slide" Target="slides/slide9.xml"/><Relationship Id="rId59" Type="http://schemas.openxmlformats.org/officeDocument/2006/relationships/font" Target="fonts/Montserrat-italic.fntdata"/><Relationship Id="rId14" Type="http://schemas.openxmlformats.org/officeDocument/2006/relationships/slide" Target="slides/slide8.xml"/><Relationship Id="rId58" Type="http://schemas.openxmlformats.org/officeDocument/2006/relationships/font" Target="fonts/Montserr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a4b07d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a4b07d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Bev</a:t>
            </a:r>
            <a:endParaRPr b="1"/>
          </a:p>
          <a:p>
            <a:pPr indent="0" lvl="0" marL="0" rtl="0" algn="l">
              <a:lnSpc>
                <a:spcPct val="115000"/>
              </a:lnSpc>
              <a:spcBef>
                <a:spcPts val="0"/>
              </a:spcBef>
              <a:spcAft>
                <a:spcPts val="0"/>
              </a:spcAft>
              <a:buClr>
                <a:schemeClr val="dk1"/>
              </a:buClr>
              <a:buSzPts val="1100"/>
              <a:buFont typeface="Arial"/>
              <a:buNone/>
            </a:pPr>
            <a:r>
              <a:rPr lang="en">
                <a:solidFill>
                  <a:schemeClr val="dk1"/>
                </a:solidFill>
              </a:rPr>
              <a:t>Hi everyone, we're iSee. Our project focuses on creating accessible gaze-based technology for iPhone users with limited mobility. </a:t>
            </a:r>
            <a:r>
              <a:rPr lang="en">
                <a:solidFill>
                  <a:schemeClr val="dk1"/>
                </a:solidFill>
                <a:latin typeface="Helvetica Neue"/>
                <a:ea typeface="Helvetica Neue"/>
                <a:cs typeface="Helvetica Neue"/>
                <a:sym typeface="Helvetica Neue"/>
              </a:rPr>
              <a:t>I'm Beverly and I lead software research and development. Yi focuses on user research and interaction design, and Jo on hardware.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91460c501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91460c501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Yi: </a:t>
            </a:r>
            <a:r>
              <a:rPr lang="en">
                <a:solidFill>
                  <a:schemeClr val="dk1"/>
                </a:solidFill>
              </a:rPr>
              <a:t>In phase two, we conducted a competitive analysis of systems like Tobii and PCEye. They’re reliable, but still face issues with outdoor lighting, calibration precision, and long-term comfort.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1460c501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91460c501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Yi: </a:t>
            </a:r>
            <a:r>
              <a:rPr lang="en">
                <a:solidFill>
                  <a:schemeClr val="dk1"/>
                </a:solidFill>
              </a:rPr>
              <a:t>Phase three was a deeper dive into Jessica’s specific concerns: larger icons, clearer feedback before selection, and reduced effort across screens. At the top of this slide is a WCAG contrast chart, paired with green check and red X icons that show how color and shape improve clarity.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91460c501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91460c501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Yi: </a:t>
            </a:r>
            <a:r>
              <a:rPr lang="en">
                <a:solidFill>
                  <a:schemeClr val="dk1"/>
                </a:solidFill>
              </a:rPr>
              <a:t>We also tested high versus low contrast with the table shown on the slide. High contrast around seven-to-one significantly improved accuracy, while low contrast around three-to-one, especially in bright environments led to more mis-selections.Together, these phases created a foundation shaped not only by research but by lived experience, revealing what users truly need to feel confident and comfortable with eye-tracking.I’ll now hand it to Jo for our prototype design.</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abb2a714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abb2a714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Jo</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912e6835e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912e6835e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Jo</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ae0f906b6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ae0f906b6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Jo</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adb017c63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adb017c63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Jo</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adb017c63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adb017c63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Jo</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ae0f906b6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ae0f906b6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Jo</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adb017c637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adb017c637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Jo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06743487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06743487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Bev</a:t>
            </a:r>
            <a:endParaRPr b="1">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Let me start by introducing our client.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abb2a714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abb2a714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Bev</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Thanks Jo for walking us through the hardware prototype component. Now I'll cover our software exploration, which happened in three phases.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adb017c63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adb017c63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Bev</a:t>
            </a:r>
            <a:endParaRPr b="1">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Phase one: </a:t>
            </a:r>
            <a:r>
              <a:rPr lang="en">
                <a:solidFill>
                  <a:schemeClr val="dk1"/>
                </a:solidFill>
              </a:rPr>
              <a:t>we </a:t>
            </a:r>
            <a:r>
              <a:rPr lang="en">
                <a:solidFill>
                  <a:schemeClr val="dk1"/>
                </a:solidFill>
              </a:rPr>
              <a:t>built a browser-based prototype using WebGazer.js to simulate gaze interaction—calibration, dwell selection, feedback. This validated our core UX patterns and proved conceptual feasibility.</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912e6835e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912e6835e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Bev</a:t>
            </a:r>
            <a:endParaRPr b="1">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Phase two: we researched building a custom iPhone app with system-wide control and improved calibration. But we hit major roadblocks—iOS sandboxing blocks third-party system control, and TrueDepth camera access is heavily restricted. Apple's built-in Eye Tracking seems to be our only option, but Jessica confirmed it doesn't meet her needs when we reached out to her again.</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912e6835e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912e6835e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Bev</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brings us to Phase three, our conclusion: third-party iOS control is technically impossible. But this research was valuable. With it, we documented viable paths for Jessica and validated interaction patterns.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key takeaway from this is that software alone can't solve her precision needs, which reinforces our hardware prototype approach and directs our focus toward designing a better interface for Jessica. Our web prototype from Phase 1 still remains useful for demonstrating interaction logic.</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Yi will now walk you through our iOS app designs and how we optimized them for eye gaze interaction.</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ace8878b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ace8878b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Yi:</a:t>
            </a:r>
            <a:r>
              <a:rPr lang="en">
                <a:solidFill>
                  <a:schemeClr val="dk1"/>
                </a:solidFill>
              </a:rPr>
              <a:t>Thanks Bev. Based on everything we learned from Jessica and our research on accessible app design, we began shaping our iOS app.</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91460c501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91460c501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Yi: </a:t>
            </a:r>
            <a:r>
              <a:rPr lang="en">
                <a:solidFill>
                  <a:schemeClr val="dk1"/>
                </a:solidFill>
              </a:rPr>
              <a:t>In ideation, we built a design-principles table grounded in Jessica’s concerns and WCAG guidelines. That led us to a few key choices: larger target sizes, high-contrast visuals around seven to one with bright icons on a dark background, and a clear two-step gaze interaction, where users first highlight and then confirm to avoid accidental selections.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91460c501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91460c501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dk1"/>
                </a:solidFill>
              </a:rPr>
              <a:t>Yi:  </a:t>
            </a:r>
            <a:r>
              <a:rPr lang="en">
                <a:solidFill>
                  <a:schemeClr val="dk1"/>
                </a:solidFill>
              </a:rPr>
              <a:t>In visual design, we chose a black background with white text to reduce eye fatigue, especially in bright environments. The blue halo became our gaze indicator because it’s high-contrast, accessible for users with color-vision differences, and already familiar in iOS as a focused state.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91460c501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91460c501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Yi: </a:t>
            </a:r>
            <a:r>
              <a:rPr lang="en">
                <a:solidFill>
                  <a:schemeClr val="dk1"/>
                </a:solidFill>
              </a:rPr>
              <a:t>On this slide, you see how feedback works. A soft blue halo appears when the user begins to gaze, and it gradually shrinks over about a second to confirm the selection.</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91460c501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91460c501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Yi: </a:t>
            </a:r>
            <a:r>
              <a:rPr lang="en">
                <a:solidFill>
                  <a:schemeClr val="dk1"/>
                </a:solidFill>
              </a:rPr>
              <a:t>Our lo-fi prototype walks through that flow shown on the slide: gazing at the Message button, entering the inbox, and using the magnifier to zoom into a conversation with enlarged text for easier reading.</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91460c501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91460c501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Yi: </a:t>
            </a:r>
            <a:r>
              <a:rPr lang="en">
                <a:solidFill>
                  <a:schemeClr val="dk1"/>
                </a:solidFill>
              </a:rPr>
              <a:t>When we shared this with Jessica, she emphasized how much she depends on symbol boards, keyboard boards, and saved phrases.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0aeea1a2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0aeea1a2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Bev</a:t>
            </a:r>
            <a:endParaRPr b="1">
              <a:solidFill>
                <a:schemeClr val="dk1"/>
              </a:solidFill>
            </a:endParaRPr>
          </a:p>
          <a:p>
            <a:pPr indent="0" lvl="0" marL="0" rtl="0" algn="l">
              <a:spcBef>
                <a:spcPts val="0"/>
              </a:spcBef>
              <a:spcAft>
                <a:spcPts val="0"/>
              </a:spcAft>
              <a:buNone/>
            </a:pPr>
            <a:r>
              <a:rPr lang="en"/>
              <a:t>Meet Jessica Frew—a model, actress, and disability advocate born with cerebral palsy that limits her upper-body mobility. Since age 9, she's used eye gaze technology to communicate and control devices. Jessica leads an incredibly active life, but struggles to find assistive technology that balances portability with precision.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91460c501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91460c501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Yi:  </a:t>
            </a:r>
            <a:r>
              <a:rPr lang="en">
                <a:solidFill>
                  <a:schemeClr val="dk1"/>
                </a:solidFill>
              </a:rPr>
              <a:t>In our final prototype, you can see that reflected in the typing experience, you’ll see in the video.</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adb017c6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adb017c6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Yi: </a:t>
            </a:r>
            <a:r>
              <a:rPr lang="en">
                <a:solidFill>
                  <a:schemeClr val="dk1"/>
                </a:solidFill>
              </a:rPr>
              <a:t>Now, I’m moving to Jo for the next steps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abb2a7147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abb2a7147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Jo</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abb2a7147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abb2a7147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Jo</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06743487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06743487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Jo</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abb2a714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abb2a714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Jo</a:t>
            </a:r>
            <a:endParaRPr b="1">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UPDATE</a:t>
            </a:r>
            <a:endParaRPr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abb2a7147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abb2a7147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912e6835e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912e6835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0aeea1a2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0aeea1a2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912e6835e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912e6835e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06743487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0674348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Bev</a:t>
            </a:r>
            <a:endParaRPr b="1">
              <a:solidFill>
                <a:schemeClr val="dk1"/>
              </a:solidFill>
            </a:endParaRPr>
          </a:p>
          <a:p>
            <a:pPr indent="0" lvl="0" marL="0" rtl="0" algn="l">
              <a:spcBef>
                <a:spcPts val="0"/>
              </a:spcBef>
              <a:spcAft>
                <a:spcPts val="0"/>
              </a:spcAft>
              <a:buNone/>
            </a:pPr>
            <a:r>
              <a:rPr lang="en"/>
              <a:t>Here's the problem: Jessica needs mobile eye gaze with desktop-level precision. The iPhone's built-in eye gaze has terrible tracking accuracy—making it essentially useless. Desktop solutions like Tobii work great, but they're bulky and impractical for mobile use. No existing solution bridges this gap.</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912e6835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912e6835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912e6835e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912e6835e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912e6835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912e6835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06743487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06743487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80aeea1a2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0aeea1a2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abb2a7147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abb2a7147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949b31c9a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949b31c9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06743487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06743487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Bev</a:t>
            </a:r>
            <a:endParaRPr b="1">
              <a:solidFill>
                <a:schemeClr val="dk1"/>
              </a:solidFill>
            </a:endParaRPr>
          </a:p>
          <a:p>
            <a:pPr indent="0" lvl="0" marL="0" rtl="0" algn="l">
              <a:spcBef>
                <a:spcPts val="0"/>
              </a:spcBef>
              <a:spcAft>
                <a:spcPts val="0"/>
              </a:spcAft>
              <a:buNone/>
            </a:pPr>
            <a:r>
              <a:rPr lang="en"/>
              <a:t>We've identified two technical barriers. First, icons are too small—densely packed mobile screens make accurate selection impossible. Second, lighting challenges—current systems fail in sunlight, dim lighting, or changing conditions, losing calibration mid-use.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06743487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06743487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Bev</a:t>
            </a:r>
            <a:endParaRPr b="1">
              <a:solidFill>
                <a:schemeClr val="dk1"/>
              </a:solidFill>
            </a:endParaRPr>
          </a:p>
          <a:p>
            <a:pPr indent="0" lvl="0" marL="0" rtl="0" algn="l">
              <a:lnSpc>
                <a:spcPct val="115000"/>
              </a:lnSpc>
              <a:spcBef>
                <a:spcPts val="1200"/>
              </a:spcBef>
              <a:spcAft>
                <a:spcPts val="0"/>
              </a:spcAft>
              <a:buNone/>
            </a:pPr>
            <a:r>
              <a:rPr lang="en"/>
              <a:t>Our project aims to answer: Can we bridge the gap between mobile portability and professional-grade eye tracking by addressing both hardware limitations and interface design?</a:t>
            </a:r>
            <a:endParaRPr/>
          </a:p>
          <a:p>
            <a:pPr indent="0" lvl="0" marL="0" rtl="0" algn="l">
              <a:lnSpc>
                <a:spcPct val="115000"/>
              </a:lnSpc>
              <a:spcBef>
                <a:spcPts val="1200"/>
              </a:spcBef>
              <a:spcAft>
                <a:spcPts val="0"/>
              </a:spcAft>
              <a:buNone/>
            </a:pPr>
            <a:r>
              <a:rPr lang="en"/>
              <a:t>Our approach consists of two parts — a physical hardware prototype to address lighting challenges, and interactive Figma wireframes with enlarged icons and optimized interfaces, plus a web prototype to validate UX concepts.</a:t>
            </a:r>
            <a:endParaRPr/>
          </a:p>
          <a:p>
            <a:pPr indent="0" lvl="0" marL="0" rtl="0" algn="l">
              <a:lnSpc>
                <a:spcPct val="115000"/>
              </a:lnSpc>
              <a:spcBef>
                <a:spcPts val="1200"/>
              </a:spcBef>
              <a:spcAft>
                <a:spcPts val="0"/>
              </a:spcAft>
              <a:buClr>
                <a:schemeClr val="dk1"/>
              </a:buClr>
              <a:buSzPts val="1100"/>
              <a:buFont typeface="Arial"/>
              <a:buNone/>
            </a:pPr>
            <a:r>
              <a:rPr lang="en"/>
              <a:t>To ground our design in real user needs, we began with comprehensive research. Yi will now walk us through our research findings.</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bb2a7147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bb2a7147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Yi: </a:t>
            </a:r>
            <a:r>
              <a:rPr lang="en">
                <a:solidFill>
                  <a:schemeClr val="dk1"/>
                </a:solidFill>
              </a:rPr>
              <a:t>Thanks Bev. I’ll begin with our research.</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91460c50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91460c50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Yi:</a:t>
            </a:r>
            <a:r>
              <a:rPr b="1" lang="en">
                <a:solidFill>
                  <a:schemeClr val="dk1"/>
                </a:solidFill>
              </a:rPr>
              <a:t> </a:t>
            </a:r>
            <a:r>
              <a:rPr lang="en">
                <a:solidFill>
                  <a:schemeClr val="dk1"/>
                </a:solidFill>
              </a:rPr>
              <a:t>Our first phase focused on user-centered insights, and you can see two images from our session with Jessica. One shows her eye-tracking control menu, a circular magnifier with tiny icons that appear when she focuses her gaze. The other shows her using a communication keyboard during a video call, typing entirely with her eyes. Meeting her grounded our project in reality. We saw challenges that rarely show up in documentation: calibration slipping under bright light, the struggle of selecting small icons, and the eye fatigue that builds with prolonged typing. She even shared her own idea for an iPhone setup connected through the bottom port.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91460c501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91460c501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Yi: </a:t>
            </a:r>
            <a:r>
              <a:rPr lang="en">
                <a:solidFill>
                  <a:schemeClr val="dk1"/>
                </a:solidFill>
              </a:rPr>
              <a:t>We mapped a simple user flow showed on this slide to visualize how eye-only navigation moves through selecting, scrolling, and confirming.</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nSpc>
                <a:spcPct val="125000"/>
              </a:lnSpc>
              <a:spcBef>
                <a:spcPts val="0"/>
              </a:spcBef>
              <a:spcAft>
                <a:spcPts val="0"/>
              </a:spcAft>
              <a:buClr>
                <a:srgbClr val="FFFFFF"/>
              </a:buClr>
              <a:buSzPts val="1400"/>
              <a:buChar char="○"/>
              <a:defRPr>
                <a:solidFill>
                  <a:srgbClr val="FFFFFF"/>
                </a:solidFill>
              </a:defRPr>
            </a:lvl2pPr>
            <a:lvl3pPr indent="-317500" lvl="2" marL="1371600">
              <a:lnSpc>
                <a:spcPct val="125000"/>
              </a:lnSpc>
              <a:spcBef>
                <a:spcPts val="0"/>
              </a:spcBef>
              <a:spcAft>
                <a:spcPts val="0"/>
              </a:spcAft>
              <a:buClr>
                <a:srgbClr val="FFFFFF"/>
              </a:buClr>
              <a:buSzPts val="1400"/>
              <a:buChar char="■"/>
              <a:defRPr>
                <a:solidFill>
                  <a:srgbClr val="FFFFFF"/>
                </a:solidFill>
              </a:defRPr>
            </a:lvl3pPr>
            <a:lvl4pPr indent="-317500" lvl="3" marL="1828800">
              <a:lnSpc>
                <a:spcPct val="125000"/>
              </a:lnSpc>
              <a:spcBef>
                <a:spcPts val="0"/>
              </a:spcBef>
              <a:spcAft>
                <a:spcPts val="0"/>
              </a:spcAft>
              <a:buClr>
                <a:srgbClr val="FFFFFF"/>
              </a:buClr>
              <a:buSzPts val="1400"/>
              <a:buChar char="●"/>
              <a:defRPr>
                <a:solidFill>
                  <a:srgbClr val="FFFFFF"/>
                </a:solidFill>
              </a:defRPr>
            </a:lvl4pPr>
            <a:lvl5pPr indent="-317500" lvl="4" marL="2286000">
              <a:lnSpc>
                <a:spcPct val="125000"/>
              </a:lnSpc>
              <a:spcBef>
                <a:spcPts val="0"/>
              </a:spcBef>
              <a:spcAft>
                <a:spcPts val="0"/>
              </a:spcAft>
              <a:buClr>
                <a:srgbClr val="FFFFFF"/>
              </a:buClr>
              <a:buSzPts val="1400"/>
              <a:buChar char="○"/>
              <a:defRPr>
                <a:solidFill>
                  <a:srgbClr val="FFFFFF"/>
                </a:solidFill>
              </a:defRPr>
            </a:lvl5pPr>
            <a:lvl6pPr indent="-317500" lvl="5" marL="2743200">
              <a:lnSpc>
                <a:spcPct val="125000"/>
              </a:lnSpc>
              <a:spcBef>
                <a:spcPts val="0"/>
              </a:spcBef>
              <a:spcAft>
                <a:spcPts val="0"/>
              </a:spcAft>
              <a:buClr>
                <a:srgbClr val="FFFFFF"/>
              </a:buClr>
              <a:buSzPts val="1400"/>
              <a:buChar char="■"/>
              <a:defRPr>
                <a:solidFill>
                  <a:srgbClr val="FFFFFF"/>
                </a:solidFill>
              </a:defRPr>
            </a:lvl6pPr>
            <a:lvl7pPr indent="-317500" lvl="6" marL="3200400">
              <a:lnSpc>
                <a:spcPct val="125000"/>
              </a:lnSpc>
              <a:spcBef>
                <a:spcPts val="0"/>
              </a:spcBef>
              <a:spcAft>
                <a:spcPts val="0"/>
              </a:spcAft>
              <a:buClr>
                <a:srgbClr val="FFFFFF"/>
              </a:buClr>
              <a:buSzPts val="1400"/>
              <a:buChar char="●"/>
              <a:defRPr>
                <a:solidFill>
                  <a:srgbClr val="FFFFFF"/>
                </a:solidFill>
              </a:defRPr>
            </a:lvl7pPr>
            <a:lvl8pPr indent="-317500" lvl="7" marL="3657600">
              <a:lnSpc>
                <a:spcPct val="125000"/>
              </a:lnSpc>
              <a:spcBef>
                <a:spcPts val="0"/>
              </a:spcBef>
              <a:spcAft>
                <a:spcPts val="0"/>
              </a:spcAft>
              <a:buClr>
                <a:srgbClr val="FFFFFF"/>
              </a:buClr>
              <a:buSzPts val="1400"/>
              <a:buChar char="○"/>
              <a:defRPr>
                <a:solidFill>
                  <a:srgbClr val="FFFFFF"/>
                </a:solidFill>
              </a:defRPr>
            </a:lvl8pPr>
            <a:lvl9pPr indent="-317500" lvl="8" marL="411480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72" name="Google Shape;72;p1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6" name="Google Shape;16;p3"/>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7" name="Google Shape;17;p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8" name="Google Shape;18;p3"/>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 name="Google Shape;19;p3"/>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2" name="Google Shape;22;p4"/>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3" name="Google Shape;23;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4" name="Google Shape;24;p4"/>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 name="Google Shape;25;p4"/>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8" name="Google Shape;28;p5"/>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9" name="Google Shape;29;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0" name="Google Shape;30;p5"/>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 name="Google Shape;31;p5"/>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4" name="Google Shape;34;p6"/>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35" name="Google Shape;35;p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36" name="Google Shape;36;p6"/>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7" name="Google Shape;37;p6"/>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0" name="Google Shape;40;p7"/>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41" name="Google Shape;41;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42" name="Google Shape;42;p7"/>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46" name="Google Shape;46;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8" name="Google Shape;48;p8"/>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9" name="Google Shape;49;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53" name="Google Shape;53;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1600"/>
              </a:spcBef>
              <a:spcAft>
                <a:spcPts val="0"/>
              </a:spcAft>
              <a:buSzPts val="1200"/>
              <a:buChar char="○"/>
              <a:defRPr sz="1200"/>
            </a:lvl2pPr>
            <a:lvl3pPr indent="-304800" lvl="2" marL="1371600">
              <a:lnSpc>
                <a:spcPct val="125000"/>
              </a:lnSpc>
              <a:spcBef>
                <a:spcPts val="1600"/>
              </a:spcBef>
              <a:spcAft>
                <a:spcPts val="0"/>
              </a:spcAft>
              <a:buSzPts val="1200"/>
              <a:buChar char="■"/>
              <a:defRPr sz="1200"/>
            </a:lvl3pPr>
            <a:lvl4pPr indent="-304800" lvl="3" marL="1828800">
              <a:lnSpc>
                <a:spcPct val="125000"/>
              </a:lnSpc>
              <a:spcBef>
                <a:spcPts val="1600"/>
              </a:spcBef>
              <a:spcAft>
                <a:spcPts val="0"/>
              </a:spcAft>
              <a:buSzPts val="1200"/>
              <a:buChar char="●"/>
              <a:defRPr sz="1200"/>
            </a:lvl4pPr>
            <a:lvl5pPr indent="-304800" lvl="4" marL="2286000">
              <a:lnSpc>
                <a:spcPct val="125000"/>
              </a:lnSpc>
              <a:spcBef>
                <a:spcPts val="1600"/>
              </a:spcBef>
              <a:spcAft>
                <a:spcPts val="0"/>
              </a:spcAft>
              <a:buSzPts val="1200"/>
              <a:buChar char="○"/>
              <a:defRPr sz="1200"/>
            </a:lvl5pPr>
            <a:lvl6pPr indent="-304800" lvl="5" marL="2743200">
              <a:lnSpc>
                <a:spcPct val="125000"/>
              </a:lnSpc>
              <a:spcBef>
                <a:spcPts val="1600"/>
              </a:spcBef>
              <a:spcAft>
                <a:spcPts val="0"/>
              </a:spcAft>
              <a:buSzPts val="1200"/>
              <a:buChar char="■"/>
              <a:defRPr sz="1200"/>
            </a:lvl6pPr>
            <a:lvl7pPr indent="-304800" lvl="6" marL="3200400">
              <a:lnSpc>
                <a:spcPct val="125000"/>
              </a:lnSpc>
              <a:spcBef>
                <a:spcPts val="1600"/>
              </a:spcBef>
              <a:spcAft>
                <a:spcPts val="0"/>
              </a:spcAft>
              <a:buSzPts val="1200"/>
              <a:buChar char="●"/>
              <a:defRPr sz="1200"/>
            </a:lvl7pPr>
            <a:lvl8pPr indent="-304800" lvl="7" marL="3657600">
              <a:lnSpc>
                <a:spcPct val="125000"/>
              </a:lnSpc>
              <a:spcBef>
                <a:spcPts val="1600"/>
              </a:spcBef>
              <a:spcAft>
                <a:spcPts val="0"/>
              </a:spcAft>
              <a:buSzPts val="1200"/>
              <a:buChar char="○"/>
              <a:defRPr sz="1200"/>
            </a:lvl8pPr>
            <a:lvl9pPr indent="-304800" lvl="8" marL="4114800">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43.jpg"/><Relationship Id="rId5" Type="http://schemas.openxmlformats.org/officeDocument/2006/relationships/image" Target="../media/image4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drive.google.com/file/d/14krjmiijMMbxBN2mXwRpv9dFD4_AAyni/view" TargetMode="Externa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0.gif"/><Relationship Id="rId4" Type="http://schemas.openxmlformats.org/officeDocument/2006/relationships/image" Target="../media/image40.gif"/><Relationship Id="rId5" Type="http://schemas.openxmlformats.org/officeDocument/2006/relationships/image" Target="../media/image3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www.youtube.com/watch?v=0a-8Qxmq7Ko" TargetMode="Externa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hyperlink" Target="https://pmc.ncbi.nlm.nih.gov/articles/PMC6960643/" TargetMode="External"/><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www.tobii.com" TargetMode="External"/><Relationship Id="rId4" Type="http://schemas.openxmlformats.org/officeDocument/2006/relationships/hyperlink" Target="https://www.smarteye.se/" TargetMode="External"/><Relationship Id="rId9" Type="http://schemas.openxmlformats.org/officeDocument/2006/relationships/hyperlink" Target="https://grabcad.com/library/sony-imx258-camera-module-1" TargetMode="External"/><Relationship Id="rId5" Type="http://schemas.openxmlformats.org/officeDocument/2006/relationships/hyperlink" Target="https://varjo.com" TargetMode="External"/><Relationship Id="rId6" Type="http://schemas.openxmlformats.org/officeDocument/2006/relationships/hyperlink" Target="https://nova-sight.com/" TargetMode="External"/><Relationship Id="rId7" Type="http://schemas.openxmlformats.org/officeDocument/2006/relationships/hyperlink" Target="https://www.ovt.com/" TargetMode="External"/><Relationship Id="rId8" Type="http://schemas.openxmlformats.org/officeDocument/2006/relationships/hyperlink" Target="https://imotions.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hyperlink" Target="https://www.nyu.edu/employees/resources-and-services/media-and-communications/nyu-brand-guidelines/creating-messaging-and-visual-assets/templates.html" TargetMode="External"/><Relationship Id="rId4" Type="http://schemas.openxmlformats.org/officeDocument/2006/relationships/hyperlink" Target="https://drive.google.com/drive/folders/1fqEj3C01dO5TuHCjKlPpOaJd_SK9G-6j?usp=sharing" TargetMode="External"/><Relationship Id="rId5" Type="http://schemas.openxmlformats.org/officeDocument/2006/relationships/hyperlink" Target="https://gsuite.google.com/marketplace/app/grackle_slides/27376407688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iSee</a:t>
            </a:r>
            <a:endParaRPr/>
          </a:p>
        </p:txBody>
      </p:sp>
      <p:sp>
        <p:nvSpPr>
          <p:cNvPr id="121" name="Google Shape;121;p21"/>
          <p:cNvSpPr txBox="1"/>
          <p:nvPr>
            <p:ph idx="1" type="subTitle"/>
          </p:nvPr>
        </p:nvSpPr>
        <p:spPr>
          <a:xfrm>
            <a:off x="307600" y="3119750"/>
            <a:ext cx="6471900" cy="3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Accessible Gaze-Based Reading for the iPhone</a:t>
            </a:r>
            <a:endParaRPr/>
          </a:p>
          <a:p>
            <a:pPr indent="0" lvl="0" marL="0" rtl="0" algn="l">
              <a:spcBef>
                <a:spcPts val="1600"/>
              </a:spcBef>
              <a:spcAft>
                <a:spcPts val="1600"/>
              </a:spcAft>
              <a:buNone/>
            </a:pPr>
            <a:r>
              <a:t/>
            </a:r>
            <a:endParaRPr/>
          </a:p>
        </p:txBody>
      </p:sp>
      <p:sp>
        <p:nvSpPr>
          <p:cNvPr id="122" name="Google Shape;122;p21"/>
          <p:cNvSpPr txBox="1"/>
          <p:nvPr>
            <p:ph idx="2" type="body"/>
          </p:nvPr>
        </p:nvSpPr>
        <p:spPr>
          <a:xfrm>
            <a:off x="307600" y="4145050"/>
            <a:ext cx="3483300" cy="6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Beverly Yip | Josephine Odusanya | Yi Wang</a:t>
            </a:r>
            <a:endParaRPr/>
          </a:p>
          <a:p>
            <a:pPr indent="0" lvl="0" marL="0" rtl="0" algn="l">
              <a:spcBef>
                <a:spcPts val="0"/>
              </a:spcBef>
              <a:spcAft>
                <a:spcPts val="0"/>
              </a:spcAft>
              <a:buNone/>
            </a:pPr>
            <a:r>
              <a:rPr lang="en"/>
              <a:t>12/09/2025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nvSpPr>
        <p:spPr>
          <a:xfrm>
            <a:off x="311700" y="1595375"/>
            <a:ext cx="3999900" cy="1427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333333"/>
                </a:solidFill>
                <a:latin typeface="Montserrat"/>
                <a:ea typeface="Montserrat"/>
                <a:cs typeface="Montserrat"/>
                <a:sym typeface="Montserrat"/>
              </a:rPr>
              <a:t>Industry leader in assistive communication; accurate gaze control; integrates with AAC software</a:t>
            </a:r>
            <a:endParaRPr sz="1200">
              <a:solidFill>
                <a:srgbClr val="333333"/>
              </a:solidFill>
              <a:latin typeface="Montserrat"/>
              <a:ea typeface="Montserrat"/>
              <a:cs typeface="Montserrat"/>
              <a:sym typeface="Montserrat"/>
            </a:endParaRPr>
          </a:p>
          <a:p>
            <a:pPr indent="0" lvl="0" marL="0" rtl="0" algn="l">
              <a:lnSpc>
                <a:spcPct val="125000"/>
              </a:lnSpc>
              <a:spcBef>
                <a:spcPts val="800"/>
              </a:spcBef>
              <a:spcAft>
                <a:spcPts val="800"/>
              </a:spcAft>
              <a:buNone/>
            </a:pPr>
            <a:r>
              <a:rPr lang="en" sz="1200">
                <a:solidFill>
                  <a:srgbClr val="333333"/>
                </a:solidFill>
                <a:latin typeface="Montserrat"/>
                <a:ea typeface="Montserrat"/>
                <a:cs typeface="Montserrat"/>
                <a:sym typeface="Montserrat"/>
              </a:rPr>
              <a:t>Expensive; </a:t>
            </a:r>
            <a:r>
              <a:rPr b="1" lang="en" sz="1200">
                <a:solidFill>
                  <a:srgbClr val="333333"/>
                </a:solidFill>
                <a:latin typeface="Montserrat"/>
                <a:ea typeface="Montserrat"/>
                <a:cs typeface="Montserrat"/>
                <a:sym typeface="Montserrat"/>
              </a:rPr>
              <a:t>limited outdoor performance</a:t>
            </a:r>
            <a:r>
              <a:rPr lang="en" sz="1200">
                <a:solidFill>
                  <a:srgbClr val="333333"/>
                </a:solidFill>
                <a:latin typeface="Montserrat"/>
                <a:ea typeface="Montserrat"/>
                <a:cs typeface="Montserrat"/>
                <a:sym typeface="Montserrat"/>
              </a:rPr>
              <a:t>; bulky setup</a:t>
            </a:r>
            <a:endParaRPr sz="1200">
              <a:solidFill>
                <a:srgbClr val="333333"/>
              </a:solidFill>
              <a:latin typeface="Montserrat"/>
              <a:ea typeface="Montserrat"/>
              <a:cs typeface="Montserrat"/>
              <a:sym typeface="Montserrat"/>
            </a:endParaRPr>
          </a:p>
        </p:txBody>
      </p:sp>
      <p:sp>
        <p:nvSpPr>
          <p:cNvPr id="218" name="Google Shape;218;p30"/>
          <p:cNvSpPr txBox="1"/>
          <p:nvPr/>
        </p:nvSpPr>
        <p:spPr>
          <a:xfrm>
            <a:off x="4619925" y="1611698"/>
            <a:ext cx="3999900" cy="1350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333333"/>
                </a:solidFill>
                <a:latin typeface="Montserrat"/>
                <a:ea typeface="Montserrat"/>
                <a:cs typeface="Montserrat"/>
                <a:sym typeface="Montserrat"/>
              </a:rPr>
              <a:t>Portable eye tracker for Windows; plug-and-play usability</a:t>
            </a:r>
            <a:endParaRPr sz="1200">
              <a:solidFill>
                <a:srgbClr val="333333"/>
              </a:solidFill>
              <a:latin typeface="Montserrat"/>
              <a:ea typeface="Montserrat"/>
              <a:cs typeface="Montserrat"/>
              <a:sym typeface="Montserrat"/>
            </a:endParaRPr>
          </a:p>
          <a:p>
            <a:pPr indent="0" lvl="0" marL="0" rtl="0" algn="l">
              <a:lnSpc>
                <a:spcPct val="125000"/>
              </a:lnSpc>
              <a:spcBef>
                <a:spcPts val="800"/>
              </a:spcBef>
              <a:spcAft>
                <a:spcPts val="800"/>
              </a:spcAft>
              <a:buNone/>
            </a:pPr>
            <a:r>
              <a:rPr lang="en" sz="1200">
                <a:solidFill>
                  <a:srgbClr val="333333"/>
                </a:solidFill>
                <a:latin typeface="Montserrat"/>
                <a:ea typeface="Montserrat"/>
                <a:cs typeface="Montserrat"/>
                <a:sym typeface="Montserrat"/>
              </a:rPr>
              <a:t>Needs controlled lighting; not optimized for facial occlusion or glasses</a:t>
            </a:r>
            <a:endParaRPr sz="1200">
              <a:solidFill>
                <a:srgbClr val="333333"/>
              </a:solidFill>
              <a:latin typeface="Montserrat"/>
              <a:ea typeface="Montserrat"/>
              <a:cs typeface="Montserrat"/>
              <a:sym typeface="Montserrat"/>
            </a:endParaRPr>
          </a:p>
        </p:txBody>
      </p:sp>
      <p:sp>
        <p:nvSpPr>
          <p:cNvPr id="219" name="Google Shape;219;p30"/>
          <p:cNvSpPr txBox="1"/>
          <p:nvPr/>
        </p:nvSpPr>
        <p:spPr>
          <a:xfrm>
            <a:off x="311700" y="1182049"/>
            <a:ext cx="3999900" cy="41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57068C"/>
                </a:solidFill>
                <a:latin typeface="Montserrat"/>
                <a:ea typeface="Montserrat"/>
                <a:cs typeface="Montserrat"/>
                <a:sym typeface="Montserrat"/>
              </a:rPr>
              <a:t>Tobii</a:t>
            </a:r>
            <a:endParaRPr b="1">
              <a:solidFill>
                <a:srgbClr val="57068C"/>
              </a:solidFill>
              <a:latin typeface="Montserrat"/>
              <a:ea typeface="Montserrat"/>
              <a:cs typeface="Montserrat"/>
              <a:sym typeface="Montserrat"/>
            </a:endParaRPr>
          </a:p>
        </p:txBody>
      </p:sp>
      <p:sp>
        <p:nvSpPr>
          <p:cNvPr id="220" name="Google Shape;220;p30"/>
          <p:cNvSpPr txBox="1"/>
          <p:nvPr/>
        </p:nvSpPr>
        <p:spPr>
          <a:xfrm>
            <a:off x="4619925" y="1198361"/>
            <a:ext cx="3999900" cy="41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57068C"/>
                </a:solidFill>
                <a:latin typeface="Montserrat"/>
                <a:ea typeface="Montserrat"/>
                <a:cs typeface="Montserrat"/>
                <a:sym typeface="Montserrat"/>
              </a:rPr>
              <a:t>PCEye</a:t>
            </a:r>
            <a:endParaRPr b="1">
              <a:solidFill>
                <a:srgbClr val="57068C"/>
              </a:solidFill>
              <a:latin typeface="Montserrat"/>
              <a:ea typeface="Montserrat"/>
              <a:cs typeface="Montserrat"/>
              <a:sym typeface="Montserrat"/>
            </a:endParaRPr>
          </a:p>
        </p:txBody>
      </p:sp>
      <p:sp>
        <p:nvSpPr>
          <p:cNvPr id="221" name="Google Shape;221;p30"/>
          <p:cNvSpPr txBox="1"/>
          <p:nvPr/>
        </p:nvSpPr>
        <p:spPr>
          <a:xfrm>
            <a:off x="338975" y="3592150"/>
            <a:ext cx="3999900" cy="369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sz="1200">
                <a:solidFill>
                  <a:srgbClr val="333333"/>
                </a:solidFill>
                <a:latin typeface="Montserrat"/>
                <a:ea typeface="Montserrat"/>
                <a:cs typeface="Montserrat"/>
                <a:sym typeface="Montserrat"/>
              </a:rPr>
              <a:t>Smart Eye, Varjo, Novasight, Omnivision, iMotions</a:t>
            </a:r>
            <a:endParaRPr sz="1200">
              <a:solidFill>
                <a:srgbClr val="333333"/>
              </a:solidFill>
              <a:latin typeface="Montserrat"/>
              <a:ea typeface="Montserrat"/>
              <a:cs typeface="Montserrat"/>
              <a:sym typeface="Montserrat"/>
            </a:endParaRPr>
          </a:p>
        </p:txBody>
      </p:sp>
      <p:sp>
        <p:nvSpPr>
          <p:cNvPr id="222" name="Google Shape;222;p30"/>
          <p:cNvSpPr txBox="1"/>
          <p:nvPr/>
        </p:nvSpPr>
        <p:spPr>
          <a:xfrm>
            <a:off x="338975" y="3180549"/>
            <a:ext cx="3999900" cy="41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57068C"/>
                </a:solidFill>
                <a:latin typeface="Montserrat"/>
                <a:ea typeface="Montserrat"/>
                <a:cs typeface="Montserrat"/>
                <a:sym typeface="Montserrat"/>
              </a:rPr>
              <a:t>more…</a:t>
            </a:r>
            <a:endParaRPr b="1">
              <a:solidFill>
                <a:srgbClr val="57068C"/>
              </a:solidFill>
              <a:latin typeface="Montserrat"/>
              <a:ea typeface="Montserrat"/>
              <a:cs typeface="Montserrat"/>
              <a:sym typeface="Montserrat"/>
            </a:endParaRPr>
          </a:p>
        </p:txBody>
      </p:sp>
      <p:sp>
        <p:nvSpPr>
          <p:cNvPr id="223" name="Google Shape;223;p30"/>
          <p:cNvSpPr txBox="1"/>
          <p:nvPr>
            <p:ph type="title"/>
          </p:nvPr>
        </p:nvSpPr>
        <p:spPr>
          <a:xfrm>
            <a:off x="311700" y="426400"/>
            <a:ext cx="83499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2: </a:t>
            </a:r>
            <a:r>
              <a:rPr lang="en">
                <a:solidFill>
                  <a:schemeClr val="dk1"/>
                </a:solidFill>
              </a:rPr>
              <a:t>Competitive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426400"/>
            <a:ext cx="83499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3: Deep Research</a:t>
            </a:r>
            <a:endParaRPr/>
          </a:p>
        </p:txBody>
      </p:sp>
      <p:pic>
        <p:nvPicPr>
          <p:cNvPr descr="A simple three-column table on a dark background outlining minimum contrast requirements for text. The columns are labeled “Text size,” “Text weight,” and “Minimum contrast ratio.” The first row shows “Up to 17 pts,” “All,” and “4.5:1.” The second row shows “18 pts,” “All,” and “3:1.” The third row shows “All,” “Bold,” and “3:1.”" id="229" name="Google Shape;229;p31" title="Screenshot 2025-11-06 at 9.20.01 PM.png"/>
          <p:cNvPicPr preferRelativeResize="0"/>
          <p:nvPr/>
        </p:nvPicPr>
        <p:blipFill>
          <a:blip r:embed="rId3">
            <a:alphaModFix/>
          </a:blip>
          <a:stretch>
            <a:fillRect/>
          </a:stretch>
        </p:blipFill>
        <p:spPr>
          <a:xfrm>
            <a:off x="438575" y="2535879"/>
            <a:ext cx="6150739" cy="1819219"/>
          </a:xfrm>
          <a:prstGeom prst="rect">
            <a:avLst/>
          </a:prstGeom>
          <a:noFill/>
          <a:ln>
            <a:noFill/>
          </a:ln>
        </p:spPr>
      </p:pic>
      <p:pic>
        <p:nvPicPr>
          <p:cNvPr descr="Green check and red X icons that show how color and shape improve clarity" id="230" name="Google Shape;230;p31" title="Screenshot 2025-11-06 at 9.21.23 PM.png"/>
          <p:cNvPicPr preferRelativeResize="0"/>
          <p:nvPr/>
        </p:nvPicPr>
        <p:blipFill>
          <a:blip r:embed="rId4">
            <a:alphaModFix/>
          </a:blip>
          <a:stretch>
            <a:fillRect/>
          </a:stretch>
        </p:blipFill>
        <p:spPr>
          <a:xfrm>
            <a:off x="6708622" y="2535876"/>
            <a:ext cx="1952978" cy="1819219"/>
          </a:xfrm>
          <a:prstGeom prst="rect">
            <a:avLst/>
          </a:prstGeom>
          <a:noFill/>
          <a:ln>
            <a:noFill/>
          </a:ln>
        </p:spPr>
      </p:pic>
      <p:sp>
        <p:nvSpPr>
          <p:cNvPr id="231" name="Google Shape;231;p31"/>
          <p:cNvSpPr txBox="1"/>
          <p:nvPr/>
        </p:nvSpPr>
        <p:spPr>
          <a:xfrm>
            <a:off x="4636318" y="4289123"/>
            <a:ext cx="1953000" cy="378600"/>
          </a:xfrm>
          <a:prstGeom prst="rect">
            <a:avLst/>
          </a:prstGeom>
          <a:noFill/>
          <a:ln>
            <a:noFill/>
          </a:ln>
        </p:spPr>
        <p:txBody>
          <a:bodyPr anchorCtr="0" anchor="t" bIns="93700" lIns="93700" spcFirstLastPara="1" rIns="93700" wrap="square" tIns="93700">
            <a:spAutoFit/>
          </a:bodyPr>
          <a:lstStyle/>
          <a:p>
            <a:pPr indent="0" lvl="0" marL="0" rtl="0" algn="r">
              <a:lnSpc>
                <a:spcPct val="115000"/>
              </a:lnSpc>
              <a:spcBef>
                <a:spcPts val="1230"/>
              </a:spcBef>
              <a:spcAft>
                <a:spcPts val="1230"/>
              </a:spcAft>
              <a:buNone/>
            </a:pPr>
            <a:r>
              <a:rPr lang="en" sz="1229">
                <a:latin typeface="Montserrat"/>
                <a:ea typeface="Montserrat"/>
                <a:cs typeface="Montserrat"/>
                <a:sym typeface="Montserrat"/>
              </a:rPr>
              <a:t>WCAG contrast table</a:t>
            </a:r>
            <a:endParaRPr sz="1229">
              <a:latin typeface="Montserrat"/>
              <a:ea typeface="Montserrat"/>
              <a:cs typeface="Montserrat"/>
              <a:sym typeface="Montserrat"/>
            </a:endParaRPr>
          </a:p>
        </p:txBody>
      </p:sp>
      <p:sp>
        <p:nvSpPr>
          <p:cNvPr id="232" name="Google Shape;232;p31"/>
          <p:cNvSpPr txBox="1"/>
          <p:nvPr>
            <p:ph idx="1" type="body"/>
          </p:nvPr>
        </p:nvSpPr>
        <p:spPr>
          <a:xfrm>
            <a:off x="438575" y="1020100"/>
            <a:ext cx="5950800" cy="1420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chemeClr val="dk1"/>
                </a:solidFill>
              </a:rPr>
              <a:t>Key Points</a:t>
            </a:r>
            <a:endParaRPr b="1" sz="1400">
              <a:solidFill>
                <a:schemeClr val="dk1"/>
              </a:solidFill>
            </a:endParaRPr>
          </a:p>
          <a:p>
            <a:pPr indent="-304800" lvl="0" marL="457200" rtl="0" algn="l">
              <a:lnSpc>
                <a:spcPct val="115000"/>
              </a:lnSpc>
              <a:spcBef>
                <a:spcPts val="1200"/>
              </a:spcBef>
              <a:spcAft>
                <a:spcPts val="0"/>
              </a:spcAft>
              <a:buClr>
                <a:srgbClr val="000000"/>
              </a:buClr>
              <a:buSzPts val="1200"/>
              <a:buChar char="●"/>
            </a:pPr>
            <a:r>
              <a:rPr b="1" lang="en">
                <a:solidFill>
                  <a:srgbClr val="000000"/>
                </a:solidFill>
              </a:rPr>
              <a:t>L</a:t>
            </a:r>
            <a:r>
              <a:rPr b="1" lang="en">
                <a:solidFill>
                  <a:srgbClr val="000000"/>
                </a:solidFill>
              </a:rPr>
              <a:t>arger</a:t>
            </a:r>
            <a:r>
              <a:rPr lang="en">
                <a:solidFill>
                  <a:srgbClr val="000000"/>
                </a:solidFill>
              </a:rPr>
              <a:t>, easier-to-hit </a:t>
            </a:r>
            <a:r>
              <a:rPr b="1" lang="en">
                <a:solidFill>
                  <a:srgbClr val="000000"/>
                </a:solidFill>
              </a:rPr>
              <a:t>icons</a:t>
            </a:r>
            <a:endParaRPr b="1">
              <a:solidFill>
                <a:srgbClr val="000000"/>
              </a:solidFill>
            </a:endParaRPr>
          </a:p>
          <a:p>
            <a:pPr indent="-304800" lvl="0" marL="457200" rtl="0" algn="l">
              <a:lnSpc>
                <a:spcPct val="115000"/>
              </a:lnSpc>
              <a:spcBef>
                <a:spcPts val="0"/>
              </a:spcBef>
              <a:spcAft>
                <a:spcPts val="0"/>
              </a:spcAft>
              <a:buClr>
                <a:srgbClr val="000000"/>
              </a:buClr>
              <a:buSzPts val="1200"/>
              <a:buChar char="●"/>
            </a:pPr>
            <a:r>
              <a:rPr b="1" lang="en">
                <a:solidFill>
                  <a:srgbClr val="000000"/>
                </a:solidFill>
              </a:rPr>
              <a:t>Clearer feedback</a:t>
            </a:r>
            <a:endParaRPr b="1">
              <a:solidFill>
                <a:srgbClr val="000000"/>
              </a:solidFill>
            </a:endParaRPr>
          </a:p>
          <a:p>
            <a:pPr indent="-304800" lvl="0" marL="457200" rtl="0" algn="l">
              <a:lnSpc>
                <a:spcPct val="115000"/>
              </a:lnSpc>
              <a:spcBef>
                <a:spcPts val="0"/>
              </a:spcBef>
              <a:spcAft>
                <a:spcPts val="0"/>
              </a:spcAft>
              <a:buClr>
                <a:srgbClr val="000000"/>
              </a:buClr>
              <a:buSzPts val="1200"/>
              <a:buChar char="●"/>
            </a:pPr>
            <a:r>
              <a:rPr lang="en">
                <a:solidFill>
                  <a:srgbClr val="000000"/>
                </a:solidFill>
              </a:rPr>
              <a:t>Less effort when moving through screens</a:t>
            </a:r>
            <a:endParaRPr>
              <a:solidFill>
                <a:srgbClr val="000000"/>
              </a:solidFill>
            </a:endParaRPr>
          </a:p>
          <a:p>
            <a:pPr indent="0" lvl="0" marL="0" rtl="0" algn="l">
              <a:lnSpc>
                <a:spcPct val="115000"/>
              </a:lnSpc>
              <a:spcBef>
                <a:spcPts val="1200"/>
              </a:spcBef>
              <a:spcAft>
                <a:spcPts val="1200"/>
              </a:spcAft>
              <a:buNone/>
            </a:pPr>
            <a:r>
              <a:t/>
            </a:r>
            <a:endParaRPr b="1" sz="1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idx="4294967295" type="body"/>
          </p:nvPr>
        </p:nvSpPr>
        <p:spPr>
          <a:xfrm>
            <a:off x="487525" y="3205550"/>
            <a:ext cx="7730400" cy="1151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t>Findings:</a:t>
            </a:r>
            <a:endParaRPr b="1" sz="1200"/>
          </a:p>
          <a:p>
            <a:pPr indent="0" lvl="0" marL="0" rtl="0" algn="l">
              <a:lnSpc>
                <a:spcPct val="115000"/>
              </a:lnSpc>
              <a:spcBef>
                <a:spcPts val="1200"/>
              </a:spcBef>
              <a:spcAft>
                <a:spcPts val="0"/>
              </a:spcAft>
              <a:buNone/>
            </a:pPr>
            <a:r>
              <a:rPr b="1" lang="en" sz="1200"/>
              <a:t>High contrast (7:1) </a:t>
            </a:r>
            <a:r>
              <a:rPr lang="en" sz="1200"/>
              <a:t>made gaze selection more accurate, while low contrast (3:1) under bright light increased mis-selections, especially when paired with small icons.</a:t>
            </a:r>
            <a:endParaRPr sz="1200"/>
          </a:p>
          <a:p>
            <a:pPr indent="0" lvl="0" marL="0" rtl="0" algn="l">
              <a:lnSpc>
                <a:spcPct val="115000"/>
              </a:lnSpc>
              <a:spcBef>
                <a:spcPts val="1200"/>
              </a:spcBef>
              <a:spcAft>
                <a:spcPts val="1200"/>
              </a:spcAft>
              <a:buNone/>
            </a:pPr>
            <a:r>
              <a:t/>
            </a:r>
            <a:endParaRPr sz="1200"/>
          </a:p>
        </p:txBody>
      </p:sp>
      <p:graphicFrame>
        <p:nvGraphicFramePr>
          <p:cNvPr id="238" name="Google Shape;238;p32"/>
          <p:cNvGraphicFramePr/>
          <p:nvPr/>
        </p:nvGraphicFramePr>
        <p:xfrm>
          <a:off x="487525" y="1128650"/>
          <a:ext cx="3000000" cy="3000000"/>
        </p:xfrm>
        <a:graphic>
          <a:graphicData uri="http://schemas.openxmlformats.org/drawingml/2006/table">
            <a:tbl>
              <a:tblPr>
                <a:noFill/>
                <a:tableStyleId>{271D4042-8645-4470-ABB9-EA8354D6D528}</a:tableStyleId>
              </a:tblPr>
              <a:tblGrid>
                <a:gridCol w="2480525"/>
                <a:gridCol w="2109900"/>
                <a:gridCol w="3042225"/>
              </a:tblGrid>
              <a:tr h="519225">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Element Type</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Minimum Contrast</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Recommended (Enhanced)</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19225">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Normal text</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 4.5 : 1</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7 : 1</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19225">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Large text (≥18 pt)</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 3 : 1</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7 : 1</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19225">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Icons / non-text graphics</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 3 : 1</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Ideally 7 : 1</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239" name="Google Shape;239;p32"/>
          <p:cNvSpPr txBox="1"/>
          <p:nvPr>
            <p:ph type="title"/>
          </p:nvPr>
        </p:nvSpPr>
        <p:spPr>
          <a:xfrm>
            <a:off x="487525" y="486325"/>
            <a:ext cx="8424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chemeClr val="dk1"/>
                </a:solidFill>
                <a:latin typeface="Montserrat"/>
                <a:ea typeface="Montserrat"/>
                <a:cs typeface="Montserrat"/>
                <a:sym typeface="Montserrat"/>
              </a:rPr>
              <a:t>Testing High vs Low contrast</a:t>
            </a:r>
            <a:endParaRPr b="1" sz="1400">
              <a:solidFill>
                <a:schemeClr val="dk1"/>
              </a:solidFill>
              <a:latin typeface="Montserrat"/>
              <a:ea typeface="Montserrat"/>
              <a:cs typeface="Montserrat"/>
              <a:sym typeface="Montserrat"/>
            </a:endParaRPr>
          </a:p>
          <a:p>
            <a:pPr indent="0" lvl="0" marL="0" rtl="0" algn="l">
              <a:spcBef>
                <a:spcPts val="1200"/>
              </a:spcBef>
              <a:spcAft>
                <a:spcPts val="0"/>
              </a:spcAft>
              <a:buNone/>
            </a:pPr>
            <a:r>
              <a:t/>
            </a:r>
            <a:endParaRPr b="1" sz="14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Physical Prototype</a:t>
            </a:r>
            <a:endParaRPr/>
          </a:p>
        </p:txBody>
      </p:sp>
      <p:sp>
        <p:nvSpPr>
          <p:cNvPr id="245" name="Google Shape;245;p33"/>
          <p:cNvSpPr txBox="1"/>
          <p:nvPr>
            <p:ph idx="1" type="subTitle"/>
          </p:nvPr>
        </p:nvSpPr>
        <p:spPr>
          <a:xfrm>
            <a:off x="316950" y="2938025"/>
            <a:ext cx="4031700" cy="4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Hardware</a:t>
            </a:r>
            <a:endParaRPr/>
          </a:p>
        </p:txBody>
      </p:sp>
      <p:sp>
        <p:nvSpPr>
          <p:cNvPr id="246" name="Google Shape;246;p33"/>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02</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206425" y="426400"/>
            <a:ext cx="66279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1: Design Ideation and Sketching</a:t>
            </a:r>
            <a:endParaRPr/>
          </a:p>
        </p:txBody>
      </p:sp>
      <p:sp>
        <p:nvSpPr>
          <p:cNvPr id="252" name="Google Shape;252;p34"/>
          <p:cNvSpPr txBox="1"/>
          <p:nvPr>
            <p:ph idx="1" type="body"/>
          </p:nvPr>
        </p:nvSpPr>
        <p:spPr>
          <a:xfrm>
            <a:off x="206425" y="1447100"/>
            <a:ext cx="4606200" cy="30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Initial challenge</a:t>
            </a:r>
            <a:r>
              <a:rPr lang="en" sz="1400"/>
              <a:t>: track eye movement with minimal hardware</a:t>
            </a:r>
            <a:endParaRPr sz="1400"/>
          </a:p>
          <a:p>
            <a:pPr indent="-317500" lvl="0" marL="457200" rtl="0" algn="l">
              <a:spcBef>
                <a:spcPts val="1600"/>
              </a:spcBef>
              <a:spcAft>
                <a:spcPts val="0"/>
              </a:spcAft>
              <a:buSzPts val="1400"/>
              <a:buChar char="●"/>
            </a:pPr>
            <a:r>
              <a:rPr lang="en" sz="1400"/>
              <a:t>Explored different camera positions</a:t>
            </a:r>
            <a:endParaRPr sz="1400"/>
          </a:p>
          <a:p>
            <a:pPr indent="-317500" lvl="0" marL="457200" rtl="0" algn="l">
              <a:spcBef>
                <a:spcPts val="0"/>
              </a:spcBef>
              <a:spcAft>
                <a:spcPts val="0"/>
              </a:spcAft>
              <a:buSzPts val="1400"/>
              <a:buChar char="●"/>
            </a:pPr>
            <a:r>
              <a:rPr lang="en" sz="1400"/>
              <a:t>Considered glare issues and outdoor use.</a:t>
            </a:r>
            <a:endParaRPr sz="1400"/>
          </a:p>
          <a:p>
            <a:pPr indent="-285750" lvl="0" marL="457200" rtl="0" algn="l">
              <a:lnSpc>
                <a:spcPct val="100000"/>
              </a:lnSpc>
              <a:spcBef>
                <a:spcPts val="1600"/>
              </a:spcBef>
              <a:spcAft>
                <a:spcPts val="0"/>
              </a:spcAft>
              <a:buNone/>
            </a:pPr>
            <a:r>
              <a:rPr b="1" lang="en" sz="1400">
                <a:solidFill>
                  <a:schemeClr val="dk1"/>
                </a:solidFill>
              </a:rPr>
              <a:t>Early sketches </a:t>
            </a:r>
            <a:r>
              <a:rPr lang="en" sz="1400"/>
              <a:t>included:</a:t>
            </a:r>
            <a:endParaRPr sz="1400"/>
          </a:p>
          <a:p>
            <a:pPr indent="-317500" lvl="0" marL="457200" rtl="0" algn="l">
              <a:lnSpc>
                <a:spcPct val="100000"/>
              </a:lnSpc>
              <a:spcBef>
                <a:spcPts val="1600"/>
              </a:spcBef>
              <a:spcAft>
                <a:spcPts val="0"/>
              </a:spcAft>
              <a:buSzPts val="1400"/>
              <a:buChar char="●"/>
            </a:pPr>
            <a:r>
              <a:rPr lang="en" sz="1400"/>
              <a:t>Camera + stand setup</a:t>
            </a:r>
            <a:endParaRPr sz="1400"/>
          </a:p>
          <a:p>
            <a:pPr indent="-317500" lvl="0" marL="457200" rtl="0" algn="l">
              <a:lnSpc>
                <a:spcPct val="100000"/>
              </a:lnSpc>
              <a:spcBef>
                <a:spcPts val="0"/>
              </a:spcBef>
              <a:spcAft>
                <a:spcPts val="0"/>
              </a:spcAft>
              <a:buSzPts val="1400"/>
              <a:buChar char="●"/>
            </a:pPr>
            <a:r>
              <a:rPr lang="en" sz="1400"/>
              <a:t>Pi Zero enclosure footprints</a:t>
            </a:r>
            <a:endParaRPr sz="1400"/>
          </a:p>
          <a:p>
            <a:pPr indent="-317500" lvl="0" marL="457200" rtl="0" algn="l">
              <a:lnSpc>
                <a:spcPct val="100000"/>
              </a:lnSpc>
              <a:spcBef>
                <a:spcPts val="0"/>
              </a:spcBef>
              <a:spcAft>
                <a:spcPts val="0"/>
              </a:spcAft>
              <a:buSzPts val="1400"/>
              <a:buChar char="●"/>
            </a:pPr>
            <a:r>
              <a:rPr lang="en" sz="1400"/>
              <a:t>Lens hood concepts</a:t>
            </a:r>
            <a:endParaRPr sz="1400"/>
          </a:p>
          <a:p>
            <a:pPr indent="-317500" lvl="0" marL="457200" rtl="0" algn="l">
              <a:lnSpc>
                <a:spcPct val="100000"/>
              </a:lnSpc>
              <a:spcBef>
                <a:spcPts val="0"/>
              </a:spcBef>
              <a:spcAft>
                <a:spcPts val="0"/>
              </a:spcAft>
              <a:buSzPts val="1400"/>
              <a:buChar char="●"/>
            </a:pPr>
            <a:r>
              <a:rPr lang="en" sz="1400"/>
              <a:t>Battery placement</a:t>
            </a:r>
            <a:endParaRPr sz="1400"/>
          </a:p>
          <a:p>
            <a:pPr indent="-317500" lvl="0" marL="457200" rtl="0" algn="l">
              <a:lnSpc>
                <a:spcPct val="100000"/>
              </a:lnSpc>
              <a:spcBef>
                <a:spcPts val="0"/>
              </a:spcBef>
              <a:spcAft>
                <a:spcPts val="0"/>
              </a:spcAft>
              <a:buSzPts val="1400"/>
              <a:buChar char="●"/>
            </a:pPr>
            <a:r>
              <a:rPr b="1" lang="en" sz="1400"/>
              <a:t>Goal</a:t>
            </a:r>
            <a:r>
              <a:rPr lang="en" sz="1400"/>
              <a:t>: small, stable, repeatable geometry</a:t>
            </a:r>
            <a:endParaRPr sz="1400"/>
          </a:p>
          <a:p>
            <a:pPr indent="0" lvl="0" marL="0" rtl="0" algn="l">
              <a:spcBef>
                <a:spcPts val="1600"/>
              </a:spcBef>
              <a:spcAft>
                <a:spcPts val="1600"/>
              </a:spcAft>
              <a:buNone/>
            </a:pPr>
            <a:r>
              <a:t/>
            </a:r>
            <a:endParaRPr sz="1400"/>
          </a:p>
        </p:txBody>
      </p:sp>
      <p:pic>
        <p:nvPicPr>
          <p:cNvPr id="253" name="Google Shape;253;p34" title="WhatsApp Image 2025-12-06 at 00.39.23.jpeg"/>
          <p:cNvPicPr preferRelativeResize="0"/>
          <p:nvPr/>
        </p:nvPicPr>
        <p:blipFill rotWithShape="1">
          <a:blip r:embed="rId3">
            <a:alphaModFix/>
          </a:blip>
          <a:srcRect b="6055" l="0" r="7621" t="6055"/>
          <a:stretch/>
        </p:blipFill>
        <p:spPr>
          <a:xfrm>
            <a:off x="7203425" y="909175"/>
            <a:ext cx="1759599" cy="2232100"/>
          </a:xfrm>
          <a:prstGeom prst="rect">
            <a:avLst/>
          </a:prstGeom>
          <a:noFill/>
          <a:ln>
            <a:noFill/>
          </a:ln>
        </p:spPr>
      </p:pic>
      <p:pic>
        <p:nvPicPr>
          <p:cNvPr id="254" name="Google Shape;254;p34" title="WhatsApp Image 2025-12-06 at 00.39.24 (1).jpeg"/>
          <p:cNvPicPr preferRelativeResize="0"/>
          <p:nvPr/>
        </p:nvPicPr>
        <p:blipFill rotWithShape="1">
          <a:blip r:embed="rId4">
            <a:alphaModFix/>
          </a:blip>
          <a:srcRect b="0" l="0" r="0" t="16562"/>
          <a:stretch/>
        </p:blipFill>
        <p:spPr>
          <a:xfrm>
            <a:off x="4767850" y="1140300"/>
            <a:ext cx="2006300" cy="2232100"/>
          </a:xfrm>
          <a:prstGeom prst="rect">
            <a:avLst/>
          </a:prstGeom>
          <a:noFill/>
          <a:ln>
            <a:noFill/>
          </a:ln>
        </p:spPr>
      </p:pic>
      <p:pic>
        <p:nvPicPr>
          <p:cNvPr id="255" name="Google Shape;255;p34" title="WhatsApp Image 2025-12-06 at 00.39.24.jpeg"/>
          <p:cNvPicPr preferRelativeResize="0"/>
          <p:nvPr/>
        </p:nvPicPr>
        <p:blipFill>
          <a:blip r:embed="rId5">
            <a:alphaModFix/>
          </a:blip>
          <a:stretch>
            <a:fillRect/>
          </a:stretch>
        </p:blipFill>
        <p:spPr>
          <a:xfrm>
            <a:off x="6227524" y="2180525"/>
            <a:ext cx="1759599" cy="23461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311700" y="355600"/>
            <a:ext cx="8424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2: Hardware Assembly</a:t>
            </a:r>
            <a:endParaRPr/>
          </a:p>
        </p:txBody>
      </p:sp>
      <p:pic>
        <p:nvPicPr>
          <p:cNvPr id="261" name="Google Shape;261;p35" title="full DAT.mp4">
            <a:hlinkClick r:id="rId3"/>
          </p:cNvPr>
          <p:cNvPicPr preferRelativeResize="0"/>
          <p:nvPr/>
        </p:nvPicPr>
        <p:blipFill>
          <a:blip r:embed="rId4">
            <a:alphaModFix/>
          </a:blip>
          <a:stretch>
            <a:fillRect/>
          </a:stretch>
        </p:blipFill>
        <p:spPr>
          <a:xfrm>
            <a:off x="4108375" y="1225825"/>
            <a:ext cx="4818023" cy="3005375"/>
          </a:xfrm>
          <a:prstGeom prst="rect">
            <a:avLst/>
          </a:prstGeom>
          <a:noFill/>
          <a:ln>
            <a:noFill/>
          </a:ln>
          <a:effectLst>
            <a:outerShdw blurRad="57150" rotWithShape="0" algn="bl" dir="5400000" dist="19050">
              <a:srgbClr val="000000">
                <a:alpha val="50000"/>
              </a:srgbClr>
            </a:outerShdw>
          </a:effectLst>
        </p:spPr>
      </p:pic>
      <p:sp>
        <p:nvSpPr>
          <p:cNvPr id="262" name="Google Shape;262;p35"/>
          <p:cNvSpPr txBox="1"/>
          <p:nvPr>
            <p:ph idx="1" type="body"/>
          </p:nvPr>
        </p:nvSpPr>
        <p:spPr>
          <a:xfrm>
            <a:off x="311700" y="1148200"/>
            <a:ext cx="3951000" cy="32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Components</a:t>
            </a:r>
            <a:endParaRPr b="1" sz="1500"/>
          </a:p>
          <a:p>
            <a:pPr indent="-323850" lvl="0" marL="457200" rtl="0" algn="l">
              <a:lnSpc>
                <a:spcPct val="150000"/>
              </a:lnSpc>
              <a:spcBef>
                <a:spcPts val="1600"/>
              </a:spcBef>
              <a:spcAft>
                <a:spcPts val="0"/>
              </a:spcAft>
              <a:buClr>
                <a:srgbClr val="333333"/>
              </a:buClr>
              <a:buSzPts val="1500"/>
              <a:buChar char="●"/>
            </a:pPr>
            <a:r>
              <a:rPr lang="en" sz="1500"/>
              <a:t>Pi Zero + USB camera setup</a:t>
            </a:r>
            <a:endParaRPr sz="1500"/>
          </a:p>
          <a:p>
            <a:pPr indent="-323850" lvl="0" marL="457200" rtl="0" algn="l">
              <a:lnSpc>
                <a:spcPct val="150000"/>
              </a:lnSpc>
              <a:spcBef>
                <a:spcPts val="0"/>
              </a:spcBef>
              <a:spcAft>
                <a:spcPts val="0"/>
              </a:spcAft>
              <a:buClr>
                <a:srgbClr val="333333"/>
              </a:buClr>
              <a:buSzPts val="1500"/>
              <a:buChar char="●"/>
            </a:pPr>
            <a:r>
              <a:rPr lang="en" sz="1500"/>
              <a:t>OTG adapter + power management</a:t>
            </a:r>
            <a:endParaRPr sz="1500"/>
          </a:p>
          <a:p>
            <a:pPr indent="-323850" lvl="0" marL="457200" rtl="0" algn="l">
              <a:lnSpc>
                <a:spcPct val="150000"/>
              </a:lnSpc>
              <a:spcBef>
                <a:spcPts val="0"/>
              </a:spcBef>
              <a:spcAft>
                <a:spcPts val="0"/>
              </a:spcAft>
              <a:buClr>
                <a:srgbClr val="333333"/>
              </a:buClr>
              <a:buSzPts val="1500"/>
              <a:buChar char="●"/>
            </a:pPr>
            <a:r>
              <a:rPr lang="en" sz="1500"/>
              <a:t>Temporary rig for testing camera angles</a:t>
            </a:r>
            <a:endParaRPr sz="1500"/>
          </a:p>
          <a:p>
            <a:pPr indent="-323850" lvl="0" marL="457200" rtl="0" algn="l">
              <a:lnSpc>
                <a:spcPct val="150000"/>
              </a:lnSpc>
              <a:spcBef>
                <a:spcPts val="0"/>
              </a:spcBef>
              <a:spcAft>
                <a:spcPts val="0"/>
              </a:spcAft>
              <a:buClr>
                <a:srgbClr val="333333"/>
              </a:buClr>
              <a:buSzPts val="1500"/>
              <a:buChar char="●"/>
            </a:pPr>
            <a:r>
              <a:rPr lang="en" sz="1500"/>
              <a:t>Custom enclosure sketches</a:t>
            </a:r>
            <a:br>
              <a:rPr lang="en" sz="1500"/>
            </a:br>
            <a:r>
              <a:rPr lang="en" sz="1500"/>
              <a:t>Stand mechanism for stable </a:t>
            </a:r>
            <a:r>
              <a:rPr lang="en" sz="1500"/>
              <a:t>positioning</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A black adjustable phone mount with a suction-cup base and an extending arm. The cradle has side grips, a lower support, and a small yellow release button. The arm is angled upward, holding the phone bracket in a stable horizontal position." id="267" name="Google Shape;267;p36"/>
          <p:cNvPicPr preferRelativeResize="0"/>
          <p:nvPr/>
        </p:nvPicPr>
        <p:blipFill>
          <a:blip r:embed="rId3">
            <a:alphaModFix/>
          </a:blip>
          <a:stretch>
            <a:fillRect/>
          </a:stretch>
        </p:blipFill>
        <p:spPr>
          <a:xfrm flipH="1">
            <a:off x="47200" y="1565050"/>
            <a:ext cx="2464375" cy="2464375"/>
          </a:xfrm>
          <a:prstGeom prst="rect">
            <a:avLst/>
          </a:prstGeom>
          <a:noFill/>
          <a:ln>
            <a:noFill/>
          </a:ln>
        </p:spPr>
      </p:pic>
      <p:sp>
        <p:nvSpPr>
          <p:cNvPr id="268" name="Google Shape;268;p36"/>
          <p:cNvSpPr txBox="1"/>
          <p:nvPr>
            <p:ph type="title"/>
          </p:nvPr>
        </p:nvSpPr>
        <p:spPr>
          <a:xfrm>
            <a:off x="311700" y="426400"/>
            <a:ext cx="65226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2: Prototype</a:t>
            </a:r>
            <a:endParaRPr/>
          </a:p>
        </p:txBody>
      </p:sp>
      <p:pic>
        <p:nvPicPr>
          <p:cNvPr id="269" name="Google Shape;269;p36" title="Animation Disassembly DAT v1 v3.png"/>
          <p:cNvPicPr preferRelativeResize="0"/>
          <p:nvPr/>
        </p:nvPicPr>
        <p:blipFill rotWithShape="1">
          <a:blip r:embed="rId4">
            <a:alphaModFix/>
          </a:blip>
          <a:srcRect b="15031" l="32343" r="42670" t="19813"/>
          <a:stretch/>
        </p:blipFill>
        <p:spPr>
          <a:xfrm>
            <a:off x="1903150" y="1485699"/>
            <a:ext cx="2021942" cy="2920599"/>
          </a:xfrm>
          <a:prstGeom prst="rect">
            <a:avLst/>
          </a:prstGeom>
          <a:noFill/>
          <a:ln>
            <a:noFill/>
          </a:ln>
        </p:spPr>
      </p:pic>
      <p:pic>
        <p:nvPicPr>
          <p:cNvPr id="270" name="Google Shape;270;p36" title="iphone-16-2024-by-apple-1024x1024-removebg-preview.png"/>
          <p:cNvPicPr preferRelativeResize="0"/>
          <p:nvPr/>
        </p:nvPicPr>
        <p:blipFill rotWithShape="1">
          <a:blip r:embed="rId5">
            <a:alphaModFix/>
          </a:blip>
          <a:srcRect b="8590" l="50107" r="15882" t="6011"/>
          <a:stretch/>
        </p:blipFill>
        <p:spPr>
          <a:xfrm>
            <a:off x="2362425" y="2375525"/>
            <a:ext cx="1103400" cy="2030775"/>
          </a:xfrm>
          <a:prstGeom prst="rect">
            <a:avLst/>
          </a:prstGeom>
          <a:noFill/>
          <a:ln>
            <a:noFill/>
          </a:ln>
        </p:spPr>
      </p:pic>
      <p:sp>
        <p:nvSpPr>
          <p:cNvPr id="271" name="Google Shape;271;p36"/>
          <p:cNvSpPr txBox="1"/>
          <p:nvPr>
            <p:ph idx="1" type="body"/>
          </p:nvPr>
        </p:nvSpPr>
        <p:spPr>
          <a:xfrm>
            <a:off x="3803550" y="1408400"/>
            <a:ext cx="4988100" cy="299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333333"/>
              </a:buClr>
              <a:buSzPts val="1400"/>
              <a:buChar char="●"/>
            </a:pPr>
            <a:r>
              <a:rPr lang="en" sz="1400"/>
              <a:t>Constructed a physical prototype to explore camera placement and alignment.</a:t>
            </a:r>
            <a:endParaRPr sz="1400"/>
          </a:p>
          <a:p>
            <a:pPr indent="-317500" lvl="0" marL="457200" rtl="0" algn="l">
              <a:spcBef>
                <a:spcPts val="0"/>
              </a:spcBef>
              <a:spcAft>
                <a:spcPts val="0"/>
              </a:spcAft>
              <a:buClr>
                <a:schemeClr val="dk1"/>
              </a:buClr>
              <a:buSzPts val="1400"/>
              <a:buChar char="●"/>
            </a:pPr>
            <a:r>
              <a:rPr lang="en" sz="1400">
                <a:solidFill>
                  <a:schemeClr val="dk1"/>
                </a:solidFill>
              </a:rPr>
              <a:t>Evaluated how the camera interacts with the user's natural posture.</a:t>
            </a:r>
            <a:endParaRPr sz="1400">
              <a:solidFill>
                <a:schemeClr val="dk1"/>
              </a:solidFill>
            </a:endParaRPr>
          </a:p>
          <a:p>
            <a:pPr indent="-317500" lvl="0" marL="457200" rtl="0" algn="l">
              <a:spcBef>
                <a:spcPts val="0"/>
              </a:spcBef>
              <a:spcAft>
                <a:spcPts val="0"/>
              </a:spcAft>
              <a:buClr>
                <a:srgbClr val="333333"/>
              </a:buClr>
              <a:buSzPts val="1400"/>
              <a:buChar char="●"/>
            </a:pPr>
            <a:r>
              <a:rPr lang="en" sz="1400"/>
              <a:t>Identified mechanical constraints for future enclosure design.</a:t>
            </a:r>
            <a:endParaRPr sz="1400"/>
          </a:p>
          <a:p>
            <a:pPr indent="0" lvl="0" marL="0" rtl="0" algn="l">
              <a:spcBef>
                <a:spcPts val="1600"/>
              </a:spcBef>
              <a:spcAft>
                <a:spcPts val="0"/>
              </a:spcAft>
              <a:buNone/>
            </a:pPr>
            <a:r>
              <a:rPr i="1" lang="en" sz="1500"/>
              <a:t>This </a:t>
            </a:r>
            <a:r>
              <a:rPr b="1" i="1" lang="en" sz="1500"/>
              <a:t>mockup</a:t>
            </a:r>
            <a:r>
              <a:rPr i="1" lang="en" sz="1500"/>
              <a:t> informed decisions about mounting height, lens orientation, and potential housing components.</a:t>
            </a:r>
            <a:endParaRPr i="1" sz="1500"/>
          </a:p>
          <a:p>
            <a:pPr indent="0" lvl="0" marL="0" rtl="0" algn="l">
              <a:spcBef>
                <a:spcPts val="1600"/>
              </a:spcBef>
              <a:spcAft>
                <a:spcPts val="16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311700" y="426400"/>
            <a:ext cx="75465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3: Steps to Initiate User Testing</a:t>
            </a:r>
            <a:endParaRPr/>
          </a:p>
        </p:txBody>
      </p:sp>
      <p:sp>
        <p:nvSpPr>
          <p:cNvPr id="277" name="Google Shape;277;p37"/>
          <p:cNvSpPr txBox="1"/>
          <p:nvPr>
            <p:ph idx="1" type="body"/>
          </p:nvPr>
        </p:nvSpPr>
        <p:spPr>
          <a:xfrm>
            <a:off x="311700" y="1347825"/>
            <a:ext cx="5979900" cy="303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400"/>
              <a:t>IRB Requirements &amp; Ethical Preparation</a:t>
            </a:r>
            <a:endParaRPr b="1" sz="1400"/>
          </a:p>
          <a:p>
            <a:pPr indent="-317500" lvl="0" marL="457200" rtl="0" algn="l">
              <a:lnSpc>
                <a:spcPct val="100000"/>
              </a:lnSpc>
              <a:spcBef>
                <a:spcPts val="1200"/>
              </a:spcBef>
              <a:spcAft>
                <a:spcPts val="0"/>
              </a:spcAft>
              <a:buClr>
                <a:srgbClr val="333333"/>
              </a:buClr>
              <a:buSzPts val="1400"/>
              <a:buFont typeface="Montserrat"/>
              <a:buChar char="●"/>
            </a:pPr>
            <a:r>
              <a:rPr lang="en" sz="1400"/>
              <a:t>Preparation includes drafting:</a:t>
            </a:r>
            <a:br>
              <a:rPr lang="en" sz="1400"/>
            </a:br>
            <a:endParaRPr sz="1400"/>
          </a:p>
          <a:p>
            <a:pPr indent="-317500" lvl="1" marL="914400" rtl="0" algn="l">
              <a:lnSpc>
                <a:spcPct val="100000"/>
              </a:lnSpc>
              <a:spcBef>
                <a:spcPts val="0"/>
              </a:spcBef>
              <a:spcAft>
                <a:spcPts val="0"/>
              </a:spcAft>
              <a:buClr>
                <a:srgbClr val="333333"/>
              </a:buClr>
              <a:buSzPts val="1400"/>
              <a:buFont typeface="Montserrat"/>
              <a:buChar char="○"/>
            </a:pPr>
            <a:r>
              <a:rPr lang="en" sz="1400"/>
              <a:t>A study purpose statement</a:t>
            </a:r>
            <a:br>
              <a:rPr lang="en" sz="1400"/>
            </a:br>
            <a:endParaRPr sz="1400"/>
          </a:p>
          <a:p>
            <a:pPr indent="-317500" lvl="1" marL="914400" rtl="0" algn="l">
              <a:lnSpc>
                <a:spcPct val="100000"/>
              </a:lnSpc>
              <a:spcBef>
                <a:spcPts val="0"/>
              </a:spcBef>
              <a:spcAft>
                <a:spcPts val="0"/>
              </a:spcAft>
              <a:buClr>
                <a:srgbClr val="333333"/>
              </a:buClr>
              <a:buSzPts val="1400"/>
              <a:buFont typeface="Montserrat"/>
              <a:buChar char="○"/>
            </a:pPr>
            <a:r>
              <a:rPr lang="en" sz="1400"/>
              <a:t>Participant consent forms</a:t>
            </a:r>
            <a:br>
              <a:rPr lang="en" sz="1400"/>
            </a:br>
            <a:endParaRPr sz="1400"/>
          </a:p>
          <a:p>
            <a:pPr indent="-317500" lvl="1" marL="914400" rtl="0" algn="l">
              <a:lnSpc>
                <a:spcPct val="100000"/>
              </a:lnSpc>
              <a:spcBef>
                <a:spcPts val="0"/>
              </a:spcBef>
              <a:spcAft>
                <a:spcPts val="0"/>
              </a:spcAft>
              <a:buClr>
                <a:srgbClr val="333333"/>
              </a:buClr>
              <a:buSzPts val="1400"/>
              <a:buFont typeface="Montserrat"/>
              <a:buChar char="○"/>
            </a:pPr>
            <a:r>
              <a:rPr lang="en" sz="1400"/>
              <a:t>Data-handling and privacy plans</a:t>
            </a:r>
            <a:br>
              <a:rPr lang="en" sz="1400"/>
            </a:br>
            <a:endParaRPr sz="1400"/>
          </a:p>
          <a:p>
            <a:pPr indent="-317500" lvl="1" marL="914400" rtl="0" algn="l">
              <a:lnSpc>
                <a:spcPct val="100000"/>
              </a:lnSpc>
              <a:spcBef>
                <a:spcPts val="0"/>
              </a:spcBef>
              <a:spcAft>
                <a:spcPts val="0"/>
              </a:spcAft>
              <a:buClr>
                <a:srgbClr val="333333"/>
              </a:buClr>
              <a:buSzPts val="1400"/>
              <a:buFont typeface="Montserrat"/>
              <a:buChar char="○"/>
            </a:pPr>
            <a:r>
              <a:rPr lang="en" sz="1400"/>
              <a:t>A risk/benefit assessment</a:t>
            </a:r>
            <a:br>
              <a:rPr lang="en" sz="1400"/>
            </a:br>
            <a:endParaRPr sz="1400"/>
          </a:p>
          <a:p>
            <a:pPr indent="-317500" lvl="0" marL="457200" rtl="0" algn="l">
              <a:lnSpc>
                <a:spcPct val="100000"/>
              </a:lnSpc>
              <a:spcBef>
                <a:spcPts val="0"/>
              </a:spcBef>
              <a:spcAft>
                <a:spcPts val="0"/>
              </a:spcAft>
              <a:buClr>
                <a:srgbClr val="333333"/>
              </a:buClr>
              <a:buSzPts val="1400"/>
              <a:buFont typeface="Montserrat"/>
              <a:buChar char="●"/>
            </a:pPr>
            <a:r>
              <a:rPr lang="en" sz="1400"/>
              <a:t>IRB approval ensures participant safety, data security, and ethical compliance.</a:t>
            </a:r>
            <a:endParaRPr sz="1400"/>
          </a:p>
        </p:txBody>
      </p:sp>
      <p:pic>
        <p:nvPicPr>
          <p:cNvPr id="278" name="Google Shape;278;p37" title="image-removebg-preview.png"/>
          <p:cNvPicPr preferRelativeResize="0"/>
          <p:nvPr/>
        </p:nvPicPr>
        <p:blipFill rotWithShape="1">
          <a:blip r:embed="rId3">
            <a:alphaModFix/>
          </a:blip>
          <a:srcRect b="0" l="21864" r="18119" t="0"/>
          <a:stretch/>
        </p:blipFill>
        <p:spPr>
          <a:xfrm>
            <a:off x="4437825" y="990600"/>
            <a:ext cx="4298774" cy="316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311700" y="426400"/>
            <a:ext cx="75465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3: Steps to Initiate User Testing</a:t>
            </a:r>
            <a:endParaRPr/>
          </a:p>
        </p:txBody>
      </p:sp>
      <p:sp>
        <p:nvSpPr>
          <p:cNvPr id="284" name="Google Shape;284;p38"/>
          <p:cNvSpPr txBox="1"/>
          <p:nvPr/>
        </p:nvSpPr>
        <p:spPr>
          <a:xfrm>
            <a:off x="4572000" y="1102900"/>
            <a:ext cx="3960300" cy="35853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b="1" lang="en" sz="1300">
                <a:solidFill>
                  <a:srgbClr val="333333"/>
                </a:solidFill>
                <a:latin typeface="Montserrat"/>
                <a:ea typeface="Montserrat"/>
                <a:cs typeface="Montserrat"/>
                <a:sym typeface="Montserrat"/>
              </a:rPr>
              <a:t>Post IRB</a:t>
            </a:r>
            <a:endParaRPr sz="1300">
              <a:solidFill>
                <a:srgbClr val="333333"/>
              </a:solidFill>
              <a:latin typeface="Montserrat"/>
              <a:ea typeface="Montserrat"/>
              <a:cs typeface="Montserrat"/>
              <a:sym typeface="Montserrat"/>
            </a:endParaRPr>
          </a:p>
          <a:p>
            <a:pPr indent="0" lvl="0" marL="0" rtl="0" algn="l">
              <a:spcBef>
                <a:spcPts val="400"/>
              </a:spcBef>
              <a:spcAft>
                <a:spcPts val="0"/>
              </a:spcAft>
              <a:buNone/>
            </a:pPr>
            <a:r>
              <a:rPr lang="en" sz="1300">
                <a:solidFill>
                  <a:srgbClr val="333333"/>
                </a:solidFill>
                <a:latin typeface="Montserrat"/>
                <a:ea typeface="Montserrat"/>
                <a:cs typeface="Montserrat"/>
                <a:sym typeface="Montserrat"/>
              </a:rPr>
              <a:t>Recruit a small, diverse group of participants</a:t>
            </a:r>
            <a:br>
              <a:rPr lang="en" sz="1300">
                <a:solidFill>
                  <a:srgbClr val="333333"/>
                </a:solidFill>
                <a:latin typeface="Montserrat"/>
                <a:ea typeface="Montserrat"/>
                <a:cs typeface="Montserrat"/>
                <a:sym typeface="Montserrat"/>
              </a:rPr>
            </a:br>
            <a:endParaRPr sz="130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1300">
                <a:solidFill>
                  <a:srgbClr val="333333"/>
                </a:solidFill>
                <a:latin typeface="Montserrat"/>
                <a:ea typeface="Montserrat"/>
                <a:cs typeface="Montserrat"/>
                <a:sym typeface="Montserrat"/>
              </a:rPr>
              <a:t>Run controlled sessions to:</a:t>
            </a:r>
            <a:br>
              <a:rPr lang="en" sz="1300">
                <a:solidFill>
                  <a:srgbClr val="333333"/>
                </a:solidFill>
                <a:latin typeface="Montserrat"/>
                <a:ea typeface="Montserrat"/>
                <a:cs typeface="Montserrat"/>
                <a:sym typeface="Montserrat"/>
              </a:rPr>
            </a:br>
            <a:endParaRPr sz="1300">
              <a:solidFill>
                <a:srgbClr val="333333"/>
              </a:solidFill>
              <a:latin typeface="Montserrat"/>
              <a:ea typeface="Montserrat"/>
              <a:cs typeface="Montserrat"/>
              <a:sym typeface="Montserrat"/>
            </a:endParaRPr>
          </a:p>
          <a:p>
            <a:pPr indent="-292100" lvl="0" marL="457200" rtl="0" algn="l">
              <a:lnSpc>
                <a:spcPct val="115000"/>
              </a:lnSpc>
              <a:spcBef>
                <a:spcPts val="1200"/>
              </a:spcBef>
              <a:spcAft>
                <a:spcPts val="0"/>
              </a:spcAft>
              <a:buClr>
                <a:srgbClr val="333333"/>
              </a:buClr>
              <a:buSzPts val="1000"/>
              <a:buFont typeface="Montserrat"/>
              <a:buChar char="●"/>
            </a:pPr>
            <a:r>
              <a:rPr lang="en" sz="1300">
                <a:solidFill>
                  <a:srgbClr val="333333"/>
                </a:solidFill>
                <a:latin typeface="Montserrat"/>
                <a:ea typeface="Montserrat"/>
                <a:cs typeface="Montserrat"/>
                <a:sym typeface="Montserrat"/>
              </a:rPr>
              <a:t>Validate tracking stability</a:t>
            </a:r>
            <a:br>
              <a:rPr lang="en" sz="1300">
                <a:solidFill>
                  <a:srgbClr val="333333"/>
                </a:solidFill>
                <a:latin typeface="Montserrat"/>
                <a:ea typeface="Montserrat"/>
                <a:cs typeface="Montserrat"/>
                <a:sym typeface="Montserrat"/>
              </a:rPr>
            </a:br>
            <a:endParaRPr sz="1300">
              <a:solidFill>
                <a:srgbClr val="333333"/>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333333"/>
              </a:buClr>
              <a:buSzPts val="1000"/>
              <a:buFont typeface="Montserrat"/>
              <a:buChar char="●"/>
            </a:pPr>
            <a:r>
              <a:rPr lang="en" sz="1300">
                <a:solidFill>
                  <a:srgbClr val="333333"/>
                </a:solidFill>
                <a:latin typeface="Montserrat"/>
                <a:ea typeface="Montserrat"/>
                <a:cs typeface="Montserrat"/>
                <a:sym typeface="Montserrat"/>
              </a:rPr>
              <a:t>Evaluate comfort and usability</a:t>
            </a:r>
            <a:br>
              <a:rPr lang="en" sz="1300">
                <a:solidFill>
                  <a:srgbClr val="333333"/>
                </a:solidFill>
                <a:latin typeface="Montserrat"/>
                <a:ea typeface="Montserrat"/>
                <a:cs typeface="Montserrat"/>
                <a:sym typeface="Montserrat"/>
              </a:rPr>
            </a:br>
            <a:endParaRPr sz="1300">
              <a:solidFill>
                <a:srgbClr val="333333"/>
              </a:solidFill>
              <a:latin typeface="Montserrat"/>
              <a:ea typeface="Montserrat"/>
              <a:cs typeface="Montserrat"/>
              <a:sym typeface="Montserrat"/>
            </a:endParaRPr>
          </a:p>
          <a:p>
            <a:pPr indent="-292100" lvl="0" marL="457200" rtl="0" algn="l">
              <a:lnSpc>
                <a:spcPct val="115000"/>
              </a:lnSpc>
              <a:spcBef>
                <a:spcPts val="0"/>
              </a:spcBef>
              <a:spcAft>
                <a:spcPts val="0"/>
              </a:spcAft>
              <a:buClr>
                <a:srgbClr val="333333"/>
              </a:buClr>
              <a:buSzPts val="1000"/>
              <a:buFont typeface="Montserrat"/>
              <a:buChar char="●"/>
            </a:pPr>
            <a:r>
              <a:rPr lang="en" sz="1300">
                <a:solidFill>
                  <a:srgbClr val="333333"/>
                </a:solidFill>
                <a:latin typeface="Montserrat"/>
                <a:ea typeface="Montserrat"/>
                <a:cs typeface="Montserrat"/>
                <a:sym typeface="Montserrat"/>
              </a:rPr>
              <a:t>Observe how well the camera captures the eye during natural movement</a:t>
            </a:r>
            <a:br>
              <a:rPr lang="en" sz="1300">
                <a:solidFill>
                  <a:srgbClr val="333333"/>
                </a:solidFill>
                <a:latin typeface="Montserrat"/>
                <a:ea typeface="Montserrat"/>
                <a:cs typeface="Montserrat"/>
                <a:sym typeface="Montserrat"/>
              </a:rPr>
            </a:br>
            <a:endParaRPr sz="1300">
              <a:solidFill>
                <a:srgbClr val="333333"/>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300">
                <a:solidFill>
                  <a:srgbClr val="333333"/>
                </a:solidFill>
                <a:latin typeface="Montserrat"/>
                <a:ea typeface="Montserrat"/>
                <a:cs typeface="Montserrat"/>
                <a:sym typeface="Montserrat"/>
              </a:rPr>
              <a:t>Document all findings to inform future iterations of hardware, optics, and software.</a:t>
            </a:r>
            <a:endParaRPr sz="1300">
              <a:solidFill>
                <a:srgbClr val="333333"/>
              </a:solidFill>
              <a:latin typeface="Montserrat"/>
              <a:ea typeface="Montserrat"/>
              <a:cs typeface="Montserrat"/>
              <a:sym typeface="Montserrat"/>
            </a:endParaRPr>
          </a:p>
        </p:txBody>
      </p:sp>
      <p:pic>
        <p:nvPicPr>
          <p:cNvPr id="285" name="Google Shape;285;p38" title="Swc_Hotjar.gif"/>
          <p:cNvPicPr preferRelativeResize="0"/>
          <p:nvPr/>
        </p:nvPicPr>
        <p:blipFill>
          <a:blip r:embed="rId3">
            <a:alphaModFix/>
          </a:blip>
          <a:stretch>
            <a:fillRect/>
          </a:stretch>
        </p:blipFill>
        <p:spPr>
          <a:xfrm>
            <a:off x="801875" y="1483875"/>
            <a:ext cx="3346500" cy="2990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311700" y="426400"/>
            <a:ext cx="65226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Achievements</a:t>
            </a:r>
            <a:endParaRPr/>
          </a:p>
        </p:txBody>
      </p:sp>
      <p:sp>
        <p:nvSpPr>
          <p:cNvPr id="291" name="Google Shape;291;p39"/>
          <p:cNvSpPr txBox="1"/>
          <p:nvPr>
            <p:ph idx="1" type="body"/>
          </p:nvPr>
        </p:nvSpPr>
        <p:spPr>
          <a:xfrm>
            <a:off x="223975" y="1077825"/>
            <a:ext cx="5741700" cy="353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333333"/>
              </a:buClr>
              <a:buSzPts val="1400"/>
              <a:buChar char="●"/>
            </a:pPr>
            <a:r>
              <a:rPr b="1" lang="en" sz="1400"/>
              <a:t>Developed</a:t>
            </a:r>
            <a:r>
              <a:rPr lang="en" sz="1400"/>
              <a:t> full 3D CAD models for the eye-tracking hardware system</a:t>
            </a:r>
            <a:endParaRPr sz="1400"/>
          </a:p>
          <a:p>
            <a:pPr indent="-317500" lvl="0" marL="457200" rtl="0" algn="l">
              <a:spcBef>
                <a:spcPts val="0"/>
              </a:spcBef>
              <a:spcAft>
                <a:spcPts val="0"/>
              </a:spcAft>
              <a:buClr>
                <a:schemeClr val="dk1"/>
              </a:buClr>
              <a:buSzPts val="1400"/>
              <a:buChar char="●"/>
            </a:pPr>
            <a:r>
              <a:rPr b="1" lang="en" sz="1400">
                <a:solidFill>
                  <a:schemeClr val="dk1"/>
                </a:solidFill>
              </a:rPr>
              <a:t>Built</a:t>
            </a:r>
            <a:r>
              <a:rPr lang="en" sz="1400">
                <a:solidFill>
                  <a:schemeClr val="dk1"/>
                </a:solidFill>
              </a:rPr>
              <a:t> an early enclosure concept for the Pi + camera assembly</a:t>
            </a:r>
            <a:endParaRPr sz="1400">
              <a:solidFill>
                <a:schemeClr val="dk1"/>
              </a:solidFill>
            </a:endParaRPr>
          </a:p>
          <a:p>
            <a:pPr indent="-317500" lvl="0" marL="457200" rtl="0" algn="l">
              <a:spcBef>
                <a:spcPts val="0"/>
              </a:spcBef>
              <a:spcAft>
                <a:spcPts val="0"/>
              </a:spcAft>
              <a:buClr>
                <a:srgbClr val="333333"/>
              </a:buClr>
              <a:buSzPts val="1400"/>
              <a:buChar char="●"/>
            </a:pPr>
            <a:r>
              <a:rPr b="1" lang="en" sz="1400"/>
              <a:t>Modeled</a:t>
            </a:r>
            <a:r>
              <a:rPr lang="en" sz="1400"/>
              <a:t> shell components, ventilation spacing, and cable channels while keeping overall size minimal.</a:t>
            </a:r>
            <a:endParaRPr sz="1400"/>
          </a:p>
          <a:p>
            <a:pPr indent="-317500" lvl="0" marL="457200" rtl="0" algn="l">
              <a:spcBef>
                <a:spcPts val="0"/>
              </a:spcBef>
              <a:spcAft>
                <a:spcPts val="0"/>
              </a:spcAft>
              <a:buClr>
                <a:schemeClr val="dk1"/>
              </a:buClr>
              <a:buSzPts val="1400"/>
              <a:buChar char="●"/>
            </a:pPr>
            <a:r>
              <a:rPr b="1" lang="en" sz="1400">
                <a:solidFill>
                  <a:schemeClr val="dk1"/>
                </a:solidFill>
              </a:rPr>
              <a:t>Produced</a:t>
            </a:r>
            <a:r>
              <a:rPr lang="en" sz="1400">
                <a:solidFill>
                  <a:schemeClr val="dk1"/>
                </a:solidFill>
              </a:rPr>
              <a:t> dimensioned drawings for fabrication and iteration</a:t>
            </a:r>
            <a:endParaRPr sz="1400">
              <a:solidFill>
                <a:schemeClr val="dk1"/>
              </a:solidFill>
            </a:endParaRPr>
          </a:p>
          <a:p>
            <a:pPr indent="-317500" lvl="0" marL="457200" rtl="0" algn="l">
              <a:spcBef>
                <a:spcPts val="0"/>
              </a:spcBef>
              <a:spcAft>
                <a:spcPts val="0"/>
              </a:spcAft>
              <a:buClr>
                <a:srgbClr val="333333"/>
              </a:buClr>
              <a:buSzPts val="1400"/>
              <a:buChar char="●"/>
            </a:pPr>
            <a:r>
              <a:rPr b="1" lang="en" sz="1400"/>
              <a:t>Generated</a:t>
            </a:r>
            <a:r>
              <a:rPr lang="en" sz="1400"/>
              <a:t> technical drawings of brackets, mounts, and housings to verify measurements and ensure printability.</a:t>
            </a:r>
            <a:endParaRPr sz="1400"/>
          </a:p>
          <a:p>
            <a:pPr indent="-317500" lvl="0" marL="457200" rtl="0" algn="l">
              <a:spcBef>
                <a:spcPts val="0"/>
              </a:spcBef>
              <a:spcAft>
                <a:spcPts val="0"/>
              </a:spcAft>
              <a:buClr>
                <a:schemeClr val="dk1"/>
              </a:buClr>
              <a:buSzPts val="1400"/>
              <a:buChar char="●"/>
            </a:pPr>
            <a:r>
              <a:rPr b="1" lang="en" sz="1400">
                <a:solidFill>
                  <a:schemeClr val="dk1"/>
                </a:solidFill>
              </a:rPr>
              <a:t>Developed</a:t>
            </a:r>
            <a:r>
              <a:rPr lang="en" sz="1400">
                <a:solidFill>
                  <a:schemeClr val="dk1"/>
                </a:solidFill>
              </a:rPr>
              <a:t> render-style views to help explain design decisions to Jessica and the research team</a:t>
            </a:r>
            <a:endParaRPr sz="1400">
              <a:solidFill>
                <a:schemeClr val="dk1"/>
              </a:solidFill>
            </a:endParaRPr>
          </a:p>
        </p:txBody>
      </p:sp>
      <p:pic>
        <p:nvPicPr>
          <p:cNvPr descr="A page showing several technical diagrams and electronic components. At the top is a simple line drawing of a rectangular enclosure with rounded corners and four interior mounting points. Below it are two hardware images: on the left, a small Raspberry Pi Zero board with visible ports and chips; on the right, a square camera module with a large central lens and gold-colored mounting frame. At the bottom is a 3D line drawing of a cross-shaped mechanical bracket with a hollow rectangular arm and a base featuring a circular opening. The page number “19” appears in the lower right corner." id="292" name="Google Shape;292;p39"/>
          <p:cNvPicPr preferRelativeResize="0"/>
          <p:nvPr/>
        </p:nvPicPr>
        <p:blipFill>
          <a:blip r:embed="rId3">
            <a:alphaModFix/>
          </a:blip>
          <a:stretch>
            <a:fillRect/>
          </a:stretch>
        </p:blipFill>
        <p:spPr>
          <a:xfrm>
            <a:off x="5965675" y="496848"/>
            <a:ext cx="2167700" cy="1538652"/>
          </a:xfrm>
          <a:prstGeom prst="rect">
            <a:avLst/>
          </a:prstGeom>
          <a:noFill/>
          <a:ln>
            <a:noFill/>
          </a:ln>
        </p:spPr>
      </p:pic>
      <p:pic>
        <p:nvPicPr>
          <p:cNvPr id="293" name="Google Shape;293;p39"/>
          <p:cNvPicPr preferRelativeResize="0"/>
          <p:nvPr/>
        </p:nvPicPr>
        <p:blipFill>
          <a:blip r:embed="rId4">
            <a:alphaModFix/>
          </a:blip>
          <a:stretch>
            <a:fillRect/>
          </a:stretch>
        </p:blipFill>
        <p:spPr>
          <a:xfrm>
            <a:off x="6280013" y="3447050"/>
            <a:ext cx="2266950" cy="1657350"/>
          </a:xfrm>
          <a:prstGeom prst="rect">
            <a:avLst/>
          </a:prstGeom>
          <a:noFill/>
          <a:ln>
            <a:noFill/>
          </a:ln>
        </p:spPr>
      </p:pic>
      <p:pic>
        <p:nvPicPr>
          <p:cNvPr id="294" name="Google Shape;294;p39" title="image-removebg-preview (1).png"/>
          <p:cNvPicPr preferRelativeResize="0"/>
          <p:nvPr/>
        </p:nvPicPr>
        <p:blipFill>
          <a:blip r:embed="rId5">
            <a:alphaModFix/>
          </a:blip>
          <a:stretch>
            <a:fillRect/>
          </a:stretch>
        </p:blipFill>
        <p:spPr>
          <a:xfrm>
            <a:off x="5830350" y="2079675"/>
            <a:ext cx="1764575" cy="1764575"/>
          </a:xfrm>
          <a:prstGeom prst="rect">
            <a:avLst/>
          </a:prstGeom>
          <a:noFill/>
          <a:ln>
            <a:noFill/>
          </a:ln>
        </p:spPr>
      </p:pic>
      <p:pic>
        <p:nvPicPr>
          <p:cNvPr id="295" name="Google Shape;295;p39" title="image-removebg-preview (2).png"/>
          <p:cNvPicPr preferRelativeResize="0"/>
          <p:nvPr/>
        </p:nvPicPr>
        <p:blipFill rotWithShape="1">
          <a:blip r:embed="rId6">
            <a:alphaModFix/>
          </a:blip>
          <a:srcRect b="20050" l="33732" r="2499" t="18633"/>
          <a:stretch/>
        </p:blipFill>
        <p:spPr>
          <a:xfrm>
            <a:off x="7494225" y="2079679"/>
            <a:ext cx="1376050" cy="13231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28" name="Google Shape;128;p22"/>
          <p:cNvSpPr txBox="1"/>
          <p:nvPr>
            <p:ph idx="1" type="subTitle"/>
          </p:nvPr>
        </p:nvSpPr>
        <p:spPr>
          <a:xfrm>
            <a:off x="316950" y="2938025"/>
            <a:ext cx="3599700" cy="73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Understanding the User    and the Problem</a:t>
            </a:r>
            <a:endParaRPr/>
          </a:p>
        </p:txBody>
      </p:sp>
      <p:sp>
        <p:nvSpPr>
          <p:cNvPr id="129" name="Google Shape;129;p22"/>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00</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Research</a:t>
            </a:r>
            <a:endParaRPr/>
          </a:p>
        </p:txBody>
      </p:sp>
      <p:sp>
        <p:nvSpPr>
          <p:cNvPr id="301" name="Google Shape;301;p40"/>
          <p:cNvSpPr txBox="1"/>
          <p:nvPr>
            <p:ph idx="1" type="subTitle"/>
          </p:nvPr>
        </p:nvSpPr>
        <p:spPr>
          <a:xfrm>
            <a:off x="316950" y="2938025"/>
            <a:ext cx="40317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&amp; Explorations, Limitations and Conclusion</a:t>
            </a:r>
            <a:endParaRPr/>
          </a:p>
          <a:p>
            <a:pPr indent="0" lvl="0" marL="0" rtl="0" algn="l">
              <a:spcBef>
                <a:spcPts val="1600"/>
              </a:spcBef>
              <a:spcAft>
                <a:spcPts val="1600"/>
              </a:spcAft>
              <a:buNone/>
            </a:pPr>
            <a:r>
              <a:t/>
            </a:r>
            <a:endParaRPr/>
          </a:p>
        </p:txBody>
      </p:sp>
      <p:sp>
        <p:nvSpPr>
          <p:cNvPr id="302" name="Google Shape;302;p40"/>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03</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311700" y="426400"/>
            <a:ext cx="57465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1: Web-Based Prototype Exploration</a:t>
            </a:r>
            <a:endParaRPr/>
          </a:p>
        </p:txBody>
      </p:sp>
      <p:sp>
        <p:nvSpPr>
          <p:cNvPr id="308" name="Google Shape;308;p41"/>
          <p:cNvSpPr txBox="1"/>
          <p:nvPr>
            <p:ph idx="1" type="body"/>
          </p:nvPr>
        </p:nvSpPr>
        <p:spPr>
          <a:xfrm>
            <a:off x="311700" y="1646225"/>
            <a:ext cx="4260300" cy="241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Investigated </a:t>
            </a:r>
            <a:r>
              <a:rPr lang="en">
                <a:latin typeface="Montserrat SemiBold"/>
                <a:ea typeface="Montserrat SemiBold"/>
                <a:cs typeface="Montserrat SemiBold"/>
                <a:sym typeface="Montserrat SemiBold"/>
              </a:rPr>
              <a:t>existing eye-gaze frameworks </a:t>
            </a:r>
            <a:r>
              <a:rPr lang="en"/>
              <a:t>(WebGazer.js, GazeRecorder)</a:t>
            </a:r>
            <a:endParaRPr/>
          </a:p>
          <a:p>
            <a:pPr indent="-304800" lvl="0" marL="457200" rtl="0" algn="l">
              <a:spcBef>
                <a:spcPts val="0"/>
              </a:spcBef>
              <a:spcAft>
                <a:spcPts val="0"/>
              </a:spcAft>
              <a:buSzPts val="1200"/>
              <a:buChar char="●"/>
            </a:pPr>
            <a:r>
              <a:rPr lang="en"/>
              <a:t>Built </a:t>
            </a:r>
            <a:r>
              <a:rPr lang="en">
                <a:latin typeface="Montserrat SemiBold"/>
                <a:ea typeface="Montserrat SemiBold"/>
                <a:cs typeface="Montserrat SemiBold"/>
                <a:sym typeface="Montserrat SemiBold"/>
              </a:rPr>
              <a:t>browser-based prototype</a:t>
            </a:r>
            <a:r>
              <a:rPr lang="en"/>
              <a:t> to simulate gaze-interaction behaviors</a:t>
            </a:r>
            <a:endParaRPr/>
          </a:p>
          <a:p>
            <a:pPr indent="-304800" lvl="0" marL="457200" rtl="0" algn="l">
              <a:spcBef>
                <a:spcPts val="0"/>
              </a:spcBef>
              <a:spcAft>
                <a:spcPts val="0"/>
              </a:spcAft>
              <a:buSzPts val="1200"/>
              <a:buChar char="●"/>
            </a:pPr>
            <a:r>
              <a:rPr lang="en">
                <a:latin typeface="Montserrat SemiBold"/>
                <a:ea typeface="Montserrat SemiBold"/>
                <a:cs typeface="Montserrat SemiBold"/>
                <a:sym typeface="Montserrat SemiBold"/>
              </a:rPr>
              <a:t>Key features tested: </a:t>
            </a:r>
            <a:r>
              <a:rPr lang="en"/>
              <a:t>calibration flow, dwell selection, visual/audio feedback</a:t>
            </a:r>
            <a:endParaRPr/>
          </a:p>
          <a:p>
            <a:pPr indent="-304800" lvl="0" marL="457200" rtl="0" algn="l">
              <a:spcBef>
                <a:spcPts val="0"/>
              </a:spcBef>
              <a:spcAft>
                <a:spcPts val="0"/>
              </a:spcAft>
              <a:buSzPts val="1200"/>
              <a:buChar char="●"/>
            </a:pPr>
            <a:r>
              <a:rPr b="1" lang="en">
                <a:solidFill>
                  <a:schemeClr val="dk1"/>
                </a:solidFill>
              </a:rPr>
              <a:t>Outcome:</a:t>
            </a:r>
            <a:r>
              <a:rPr lang="en"/>
              <a:t> </a:t>
            </a:r>
            <a:r>
              <a:rPr lang="en">
                <a:solidFill>
                  <a:schemeClr val="dk1"/>
                </a:solidFill>
              </a:rPr>
              <a:t>Validated conceptual feasibility and core UX patterns</a:t>
            </a:r>
            <a:endParaRPr>
              <a:solidFill>
                <a:schemeClr val="dk1"/>
              </a:solidFill>
            </a:endParaRPr>
          </a:p>
        </p:txBody>
      </p:sp>
      <p:pic>
        <p:nvPicPr>
          <p:cNvPr descr=" WebGazer.js to simulate gaze interaction" id="309" name="Google Shape;309;p41" title="Adobe Express - View 1.gif"/>
          <p:cNvPicPr preferRelativeResize="0"/>
          <p:nvPr/>
        </p:nvPicPr>
        <p:blipFill>
          <a:blip r:embed="rId3">
            <a:alphaModFix/>
          </a:blip>
          <a:stretch>
            <a:fillRect/>
          </a:stretch>
        </p:blipFill>
        <p:spPr>
          <a:xfrm>
            <a:off x="6159037" y="426400"/>
            <a:ext cx="2703863" cy="1524400"/>
          </a:xfrm>
          <a:prstGeom prst="rect">
            <a:avLst/>
          </a:prstGeom>
          <a:noFill/>
          <a:ln>
            <a:noFill/>
          </a:ln>
        </p:spPr>
      </p:pic>
      <p:pic>
        <p:nvPicPr>
          <p:cNvPr id="310" name="Google Shape;310;p41" title="Untitled.gif"/>
          <p:cNvPicPr preferRelativeResize="0"/>
          <p:nvPr/>
        </p:nvPicPr>
        <p:blipFill>
          <a:blip r:embed="rId4">
            <a:alphaModFix/>
          </a:blip>
          <a:stretch>
            <a:fillRect/>
          </a:stretch>
        </p:blipFill>
        <p:spPr>
          <a:xfrm>
            <a:off x="4490571" y="1762425"/>
            <a:ext cx="3575754" cy="1524400"/>
          </a:xfrm>
          <a:prstGeom prst="rect">
            <a:avLst/>
          </a:prstGeom>
          <a:noFill/>
          <a:ln>
            <a:noFill/>
          </a:ln>
        </p:spPr>
      </p:pic>
      <p:pic>
        <p:nvPicPr>
          <p:cNvPr id="311" name="Google Shape;311;p41" title="Adobe Express - View 3.gif"/>
          <p:cNvPicPr preferRelativeResize="0"/>
          <p:nvPr/>
        </p:nvPicPr>
        <p:blipFill rotWithShape="1">
          <a:blip r:embed="rId5">
            <a:alphaModFix/>
          </a:blip>
          <a:srcRect b="5320" l="9239" r="0" t="0"/>
          <a:stretch/>
        </p:blipFill>
        <p:spPr>
          <a:xfrm>
            <a:off x="5398825" y="3111425"/>
            <a:ext cx="3118875" cy="1442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11700" y="426400"/>
            <a:ext cx="59697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2: iOS App Development Research</a:t>
            </a:r>
            <a:endParaRPr/>
          </a:p>
        </p:txBody>
      </p:sp>
      <p:sp>
        <p:nvSpPr>
          <p:cNvPr id="317" name="Google Shape;317;p42"/>
          <p:cNvSpPr txBox="1"/>
          <p:nvPr>
            <p:ph idx="1" type="body"/>
          </p:nvPr>
        </p:nvSpPr>
        <p:spPr>
          <a:xfrm>
            <a:off x="311700" y="1586150"/>
            <a:ext cx="5918100" cy="2876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a:t>Goal:</a:t>
            </a:r>
            <a:r>
              <a:rPr lang="en"/>
              <a:t> Develop </a:t>
            </a:r>
            <a:r>
              <a:rPr lang="en">
                <a:latin typeface="Montserrat SemiBold"/>
                <a:ea typeface="Montserrat SemiBold"/>
                <a:cs typeface="Montserrat SemiBold"/>
                <a:sym typeface="Montserrat SemiBold"/>
              </a:rPr>
              <a:t>custom iPhone app</a:t>
            </a:r>
            <a:r>
              <a:rPr lang="en"/>
              <a:t> with</a:t>
            </a:r>
            <a:r>
              <a:rPr lang="en">
                <a:latin typeface="Montserrat SemiBold"/>
                <a:ea typeface="Montserrat SemiBold"/>
                <a:cs typeface="Montserrat SemiBold"/>
                <a:sym typeface="Montserrat SemiBold"/>
              </a:rPr>
              <a:t> system-wide eye-gaze control</a:t>
            </a:r>
            <a:r>
              <a:rPr lang="en"/>
              <a:t> and </a:t>
            </a:r>
            <a:r>
              <a:rPr lang="en">
                <a:latin typeface="Montserrat SemiBold"/>
                <a:ea typeface="Montserrat SemiBold"/>
                <a:cs typeface="Montserrat SemiBold"/>
                <a:sym typeface="Montserrat SemiBold"/>
              </a:rPr>
              <a:t>improved calibration</a:t>
            </a:r>
            <a:endParaRPr b="1"/>
          </a:p>
          <a:p>
            <a:pPr indent="-304800" lvl="0" marL="457200" rtl="0" algn="l">
              <a:spcBef>
                <a:spcPts val="0"/>
              </a:spcBef>
              <a:spcAft>
                <a:spcPts val="0"/>
              </a:spcAft>
              <a:buSzPts val="1200"/>
              <a:buChar char="●"/>
            </a:pPr>
            <a:r>
              <a:rPr b="1" lang="en"/>
              <a:t>Researched iOS capabilities</a:t>
            </a:r>
            <a:r>
              <a:rPr lang="en"/>
              <a:t>: TrueDepth camera access, Accessibility APIs, system control permissions</a:t>
            </a:r>
            <a:endParaRPr/>
          </a:p>
          <a:p>
            <a:pPr indent="-304800" lvl="0" marL="457200" rtl="0" algn="l">
              <a:spcBef>
                <a:spcPts val="0"/>
              </a:spcBef>
              <a:spcAft>
                <a:spcPts val="0"/>
              </a:spcAft>
              <a:buSzPts val="1200"/>
              <a:buChar char="●"/>
            </a:pPr>
            <a:r>
              <a:rPr lang="en"/>
              <a:t>Critical Findings:</a:t>
            </a:r>
            <a:endParaRPr/>
          </a:p>
          <a:p>
            <a:pPr indent="-304800" lvl="1" marL="914400" rtl="0" algn="l">
              <a:spcBef>
                <a:spcPts val="0"/>
              </a:spcBef>
              <a:spcAft>
                <a:spcPts val="0"/>
              </a:spcAft>
              <a:buSzPts val="1200"/>
              <a:buChar char="○"/>
            </a:pPr>
            <a:r>
              <a:rPr lang="en"/>
              <a:t>iOS sandboxing </a:t>
            </a:r>
            <a:r>
              <a:rPr lang="en">
                <a:latin typeface="Montserrat SemiBold"/>
                <a:ea typeface="Montserrat SemiBold"/>
                <a:cs typeface="Montserrat SemiBold"/>
                <a:sym typeface="Montserrat SemiBold"/>
              </a:rPr>
              <a:t>blocks third-party apps from system-wide control</a:t>
            </a:r>
            <a:endParaRPr>
              <a:latin typeface="Montserrat SemiBold"/>
              <a:ea typeface="Montserrat SemiBold"/>
              <a:cs typeface="Montserrat SemiBold"/>
              <a:sym typeface="Montserrat SemiBold"/>
            </a:endParaRPr>
          </a:p>
          <a:p>
            <a:pPr indent="-304800" lvl="1" marL="914400" rtl="0" algn="l">
              <a:spcBef>
                <a:spcPts val="0"/>
              </a:spcBef>
              <a:spcAft>
                <a:spcPts val="0"/>
              </a:spcAft>
              <a:buSzPts val="1200"/>
              <a:buChar char="○"/>
            </a:pPr>
            <a:r>
              <a:rPr lang="en"/>
              <a:t>TrueDepth camera access </a:t>
            </a:r>
            <a:r>
              <a:rPr lang="en">
                <a:latin typeface="Montserrat SemiBold"/>
                <a:ea typeface="Montserrat SemiBold"/>
                <a:cs typeface="Montserrat SemiBold"/>
                <a:sym typeface="Montserrat SemiBold"/>
              </a:rPr>
              <a:t>restricted for privacy/ security</a:t>
            </a:r>
            <a:endParaRPr>
              <a:latin typeface="Montserrat SemiBold"/>
              <a:ea typeface="Montserrat SemiBold"/>
              <a:cs typeface="Montserrat SemiBold"/>
              <a:sym typeface="Montserrat SemiBold"/>
            </a:endParaRPr>
          </a:p>
          <a:p>
            <a:pPr indent="-304800" lvl="1" marL="914400" rtl="0" algn="l">
              <a:spcBef>
                <a:spcPts val="0"/>
              </a:spcBef>
              <a:spcAft>
                <a:spcPts val="0"/>
              </a:spcAft>
              <a:buSzPts val="1200"/>
              <a:buChar char="○"/>
            </a:pPr>
            <a:r>
              <a:rPr lang="en">
                <a:latin typeface="Montserrat SemiBold"/>
                <a:ea typeface="Montserrat SemiBold"/>
                <a:cs typeface="Montserrat SemiBold"/>
                <a:sym typeface="Montserrat SemiBold"/>
              </a:rPr>
              <a:t>Apple's built-in Eye Tracking (iOS 18+)</a:t>
            </a:r>
            <a:r>
              <a:rPr b="1" lang="en"/>
              <a:t> </a:t>
            </a:r>
            <a:r>
              <a:rPr lang="en"/>
              <a:t>is the only viable option</a:t>
            </a:r>
            <a:endParaRPr/>
          </a:p>
          <a:p>
            <a:pPr indent="-304800" lvl="0" marL="457200" rtl="0" algn="l">
              <a:spcBef>
                <a:spcPts val="0"/>
              </a:spcBef>
              <a:spcAft>
                <a:spcPts val="0"/>
              </a:spcAft>
              <a:buSzPts val="1200"/>
              <a:buChar char="●"/>
            </a:pPr>
            <a:r>
              <a:rPr lang="en"/>
              <a:t>Jessica confirmed </a:t>
            </a:r>
            <a:r>
              <a:rPr lang="en"/>
              <a:t>that </a:t>
            </a:r>
            <a:r>
              <a:rPr lang="en"/>
              <a:t>Apple's solution is </a:t>
            </a:r>
            <a:r>
              <a:rPr b="1" lang="en">
                <a:solidFill>
                  <a:schemeClr val="dk1"/>
                </a:solidFill>
              </a:rPr>
              <a:t>inadequate</a:t>
            </a:r>
            <a:r>
              <a:rPr lang="en"/>
              <a:t> for her precision needs</a:t>
            </a:r>
            <a:endParaRPr/>
          </a:p>
        </p:txBody>
      </p:sp>
      <p:pic>
        <p:nvPicPr>
          <p:cNvPr id="318" name="Google Shape;318;p42"/>
          <p:cNvPicPr preferRelativeResize="0"/>
          <p:nvPr/>
        </p:nvPicPr>
        <p:blipFill>
          <a:blip r:embed="rId3">
            <a:alphaModFix/>
          </a:blip>
          <a:stretch>
            <a:fillRect/>
          </a:stretch>
        </p:blipFill>
        <p:spPr>
          <a:xfrm>
            <a:off x="6427225" y="1780638"/>
            <a:ext cx="2487124" cy="2487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311700" y="426400"/>
            <a:ext cx="79347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3: Research Conclusions &amp; Project Direction</a:t>
            </a:r>
            <a:endParaRPr/>
          </a:p>
        </p:txBody>
      </p:sp>
      <p:sp>
        <p:nvSpPr>
          <p:cNvPr id="324" name="Google Shape;324;p43"/>
          <p:cNvSpPr txBox="1"/>
          <p:nvPr>
            <p:ph idx="1" type="body"/>
          </p:nvPr>
        </p:nvSpPr>
        <p:spPr>
          <a:xfrm>
            <a:off x="311700" y="1586150"/>
            <a:ext cx="6252900" cy="2876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a:t>Key Finding: </a:t>
            </a:r>
            <a:r>
              <a:rPr lang="en"/>
              <a:t>Third-party system-wide iOS control is </a:t>
            </a:r>
            <a:r>
              <a:rPr i="1" lang="en">
                <a:solidFill>
                  <a:schemeClr val="dk1"/>
                </a:solidFill>
              </a:rPr>
              <a:t>technically</a:t>
            </a:r>
            <a:r>
              <a:rPr lang="en"/>
              <a:t> </a:t>
            </a:r>
            <a:r>
              <a:rPr lang="en">
                <a:solidFill>
                  <a:schemeClr val="dk1"/>
                </a:solidFill>
              </a:rPr>
              <a:t>impossible</a:t>
            </a:r>
            <a:endParaRPr>
              <a:solidFill>
                <a:schemeClr val="dk1"/>
              </a:solidFill>
            </a:endParaRPr>
          </a:p>
          <a:p>
            <a:pPr indent="-304800" lvl="0" marL="457200" rtl="0" algn="l">
              <a:spcBef>
                <a:spcPts val="0"/>
              </a:spcBef>
              <a:spcAft>
                <a:spcPts val="0"/>
              </a:spcAft>
              <a:buSzPts val="1200"/>
              <a:buChar char="●"/>
            </a:pPr>
            <a:r>
              <a:rPr b="1" lang="en"/>
              <a:t>Research Value:</a:t>
            </a:r>
            <a:endParaRPr b="1"/>
          </a:p>
          <a:p>
            <a:pPr indent="-304800" lvl="1" marL="914400" rtl="0" algn="l">
              <a:spcBef>
                <a:spcPts val="0"/>
              </a:spcBef>
              <a:spcAft>
                <a:spcPts val="0"/>
              </a:spcAft>
              <a:buSzPts val="1200"/>
              <a:buAutoNum type="alphaLcPeriod"/>
            </a:pPr>
            <a:r>
              <a:rPr lang="en"/>
              <a:t>Documented </a:t>
            </a:r>
            <a:r>
              <a:rPr lang="en">
                <a:latin typeface="Montserrat SemiBold"/>
                <a:ea typeface="Montserrat SemiBold"/>
                <a:cs typeface="Montserrat SemiBold"/>
                <a:sym typeface="Montserrat SemiBold"/>
              </a:rPr>
              <a:t>viable vs. non-viable development paths</a:t>
            </a:r>
            <a:r>
              <a:rPr lang="en"/>
              <a:t> for Jessica</a:t>
            </a:r>
            <a:endParaRPr/>
          </a:p>
          <a:p>
            <a:pPr indent="-304800" lvl="1" marL="914400" rtl="0" algn="l">
              <a:spcBef>
                <a:spcPts val="0"/>
              </a:spcBef>
              <a:spcAft>
                <a:spcPts val="0"/>
              </a:spcAft>
              <a:buSzPts val="1200"/>
              <a:buAutoNum type="alphaLcPeriod"/>
            </a:pPr>
            <a:r>
              <a:rPr lang="en">
                <a:latin typeface="Montserrat SemiBold"/>
                <a:ea typeface="Montserrat SemiBold"/>
                <a:cs typeface="Montserrat SemiBold"/>
                <a:sym typeface="Montserrat SemiBold"/>
              </a:rPr>
              <a:t>Validated interaction patterns</a:t>
            </a:r>
            <a:r>
              <a:rPr lang="en"/>
              <a:t> through web prototype</a:t>
            </a:r>
            <a:endParaRPr/>
          </a:p>
          <a:p>
            <a:pPr indent="-304800" lvl="0" marL="457200" rtl="0" algn="l">
              <a:spcBef>
                <a:spcPts val="0"/>
              </a:spcBef>
              <a:spcAft>
                <a:spcPts val="0"/>
              </a:spcAft>
              <a:buSzPts val="1200"/>
              <a:buChar char="●"/>
            </a:pPr>
            <a:r>
              <a:rPr b="1" lang="en"/>
              <a:t>Project Impact:</a:t>
            </a:r>
            <a:endParaRPr b="1"/>
          </a:p>
          <a:p>
            <a:pPr indent="-304800" lvl="1" marL="914400" rtl="0" algn="l">
              <a:spcBef>
                <a:spcPts val="0"/>
              </a:spcBef>
              <a:spcAft>
                <a:spcPts val="0"/>
              </a:spcAft>
              <a:buSzPts val="1200"/>
              <a:buAutoNum type="alphaLcPeriod"/>
            </a:pPr>
            <a:r>
              <a:rPr lang="en">
                <a:latin typeface="Montserrat SemiBold"/>
                <a:ea typeface="Montserrat SemiBold"/>
                <a:cs typeface="Montserrat SemiBold"/>
                <a:sym typeface="Montserrat SemiBold"/>
              </a:rPr>
              <a:t>Software alone cannot solve Jessica's precision needs</a:t>
            </a:r>
            <a:endParaRPr/>
          </a:p>
          <a:p>
            <a:pPr indent="-304800" lvl="1" marL="914400" rtl="0" algn="l">
              <a:spcBef>
                <a:spcPts val="0"/>
              </a:spcBef>
              <a:spcAft>
                <a:spcPts val="0"/>
              </a:spcAft>
              <a:buSzPts val="1200"/>
              <a:buAutoNum type="alphaLcPeriod"/>
            </a:pPr>
            <a:r>
              <a:rPr lang="en">
                <a:latin typeface="Montserrat SemiBold"/>
                <a:ea typeface="Montserrat SemiBold"/>
                <a:cs typeface="Montserrat SemiBold"/>
                <a:sym typeface="Montserrat SemiBold"/>
              </a:rPr>
              <a:t>Reinforces hardware prototype</a:t>
            </a:r>
            <a:r>
              <a:rPr lang="en"/>
              <a:t> approach for lighting/precision issues</a:t>
            </a:r>
            <a:endParaRPr/>
          </a:p>
          <a:p>
            <a:pPr indent="-304800" lvl="1" marL="914400" rtl="0" algn="l">
              <a:spcBef>
                <a:spcPts val="0"/>
              </a:spcBef>
              <a:spcAft>
                <a:spcPts val="0"/>
              </a:spcAft>
              <a:buSzPts val="1200"/>
              <a:buAutoNum type="alphaLcPeriod"/>
            </a:pPr>
            <a:r>
              <a:rPr lang="en">
                <a:latin typeface="Montserrat SemiBold"/>
                <a:ea typeface="Montserrat SemiBold"/>
                <a:cs typeface="Montserrat SemiBold"/>
                <a:sym typeface="Montserrat SemiBold"/>
              </a:rPr>
              <a:t>Directs UX efforts toward optimized interface design</a:t>
            </a:r>
            <a:r>
              <a:rPr lang="en"/>
              <a:t> (enlarged icons, custom keyboard)</a:t>
            </a:r>
            <a:endParaRPr/>
          </a:p>
          <a:p>
            <a:pPr indent="-304800" lvl="1" marL="914400" rtl="0" algn="l">
              <a:spcBef>
                <a:spcPts val="0"/>
              </a:spcBef>
              <a:spcAft>
                <a:spcPts val="0"/>
              </a:spcAft>
              <a:buSzPts val="1200"/>
              <a:buAutoNum type="alphaLcPeriod"/>
            </a:pPr>
            <a:r>
              <a:rPr lang="en"/>
              <a:t>Web prototype demonstrates </a:t>
            </a:r>
            <a:r>
              <a:rPr lang="en">
                <a:latin typeface="Montserrat SemiBold"/>
                <a:ea typeface="Montserrat SemiBold"/>
                <a:cs typeface="Montserrat SemiBold"/>
                <a:sym typeface="Montserrat SemiBold"/>
              </a:rPr>
              <a:t>interaction logic and user flow</a:t>
            </a:r>
            <a:endParaRPr/>
          </a:p>
        </p:txBody>
      </p:sp>
      <p:pic>
        <p:nvPicPr>
          <p:cNvPr id="325" name="Google Shape;325;p43"/>
          <p:cNvPicPr preferRelativeResize="0"/>
          <p:nvPr/>
        </p:nvPicPr>
        <p:blipFill>
          <a:blip r:embed="rId3">
            <a:alphaModFix/>
          </a:blip>
          <a:stretch>
            <a:fillRect/>
          </a:stretch>
        </p:blipFill>
        <p:spPr>
          <a:xfrm>
            <a:off x="6462000" y="1586150"/>
            <a:ext cx="2274600" cy="227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iOS App </a:t>
            </a:r>
            <a:r>
              <a:rPr lang="en"/>
              <a:t>Designs</a:t>
            </a:r>
            <a:endParaRPr/>
          </a:p>
        </p:txBody>
      </p:sp>
      <p:sp>
        <p:nvSpPr>
          <p:cNvPr id="331" name="Google Shape;331;p44"/>
          <p:cNvSpPr txBox="1"/>
          <p:nvPr>
            <p:ph idx="1" type="subTitle"/>
          </p:nvPr>
        </p:nvSpPr>
        <p:spPr>
          <a:xfrm>
            <a:off x="316950" y="2938025"/>
            <a:ext cx="40317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Fidelity to High-Fidelity Designs</a:t>
            </a:r>
            <a:endParaRPr/>
          </a:p>
          <a:p>
            <a:pPr indent="0" lvl="0" marL="0" rtl="0" algn="l">
              <a:spcBef>
                <a:spcPts val="1600"/>
              </a:spcBef>
              <a:spcAft>
                <a:spcPts val="1600"/>
              </a:spcAft>
              <a:buNone/>
            </a:pPr>
            <a:r>
              <a:t/>
            </a:r>
            <a:endParaRPr/>
          </a:p>
        </p:txBody>
      </p:sp>
      <p:sp>
        <p:nvSpPr>
          <p:cNvPr id="332" name="Google Shape;332;p44"/>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04</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11700" y="426400"/>
            <a:ext cx="83499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Ideation</a:t>
            </a:r>
            <a:endParaRPr/>
          </a:p>
        </p:txBody>
      </p:sp>
      <p:sp>
        <p:nvSpPr>
          <p:cNvPr id="338" name="Google Shape;338;p45"/>
          <p:cNvSpPr txBox="1"/>
          <p:nvPr>
            <p:ph idx="1" type="body"/>
          </p:nvPr>
        </p:nvSpPr>
        <p:spPr>
          <a:xfrm>
            <a:off x="407175" y="1046792"/>
            <a:ext cx="3840900" cy="394800"/>
          </a:xfrm>
          <a:prstGeom prst="rect">
            <a:avLst/>
          </a:prstGeom>
        </p:spPr>
        <p:txBody>
          <a:bodyPr anchorCtr="0" anchor="ctr" bIns="91425" lIns="91425" spcFirstLastPara="1" rIns="91425" wrap="square" tIns="91425">
            <a:noAutofit/>
          </a:bodyPr>
          <a:lstStyle/>
          <a:p>
            <a:pPr indent="0" lvl="0" marL="0" rtl="0" algn="l">
              <a:lnSpc>
                <a:spcPct val="150000"/>
              </a:lnSpc>
              <a:spcBef>
                <a:spcPts val="1200"/>
              </a:spcBef>
              <a:spcAft>
                <a:spcPts val="1200"/>
              </a:spcAft>
              <a:buNone/>
            </a:pPr>
            <a:r>
              <a:rPr b="1" lang="en" sz="1400">
                <a:solidFill>
                  <a:schemeClr val="dk1"/>
                </a:solidFill>
              </a:rPr>
              <a:t>Design principles</a:t>
            </a:r>
            <a:endParaRPr sz="1400"/>
          </a:p>
        </p:txBody>
      </p:sp>
      <p:graphicFrame>
        <p:nvGraphicFramePr>
          <p:cNvPr id="339" name="Google Shape;339;p45"/>
          <p:cNvGraphicFramePr/>
          <p:nvPr/>
        </p:nvGraphicFramePr>
        <p:xfrm>
          <a:off x="484225" y="1441592"/>
          <a:ext cx="3000000" cy="3000000"/>
        </p:xfrm>
        <a:graphic>
          <a:graphicData uri="http://schemas.openxmlformats.org/drawingml/2006/table">
            <a:tbl>
              <a:tblPr>
                <a:noFill/>
                <a:tableStyleId>{271D4042-8645-4470-ABB9-EA8354D6D528}</a:tableStyleId>
              </a:tblPr>
              <a:tblGrid>
                <a:gridCol w="1830500"/>
                <a:gridCol w="3206525"/>
                <a:gridCol w="2987925"/>
              </a:tblGrid>
              <a:tr h="337875">
                <a:tc>
                  <a:txBody>
                    <a:bodyPr/>
                    <a:lstStyle/>
                    <a:p>
                      <a:pPr indent="0" lvl="0" marL="0" rtl="0" algn="ctr">
                        <a:lnSpc>
                          <a:spcPct val="115000"/>
                        </a:lnSpc>
                        <a:spcBef>
                          <a:spcPts val="0"/>
                        </a:spcBef>
                        <a:spcAft>
                          <a:spcPts val="0"/>
                        </a:spcAft>
                        <a:buNone/>
                      </a:pPr>
                      <a:r>
                        <a:rPr b="1" lang="en" sz="1200">
                          <a:latin typeface="Montserrat"/>
                          <a:ea typeface="Montserrat"/>
                          <a:cs typeface="Montserrat"/>
                          <a:sym typeface="Montserrat"/>
                        </a:rPr>
                        <a:t>Principle</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Montserrat"/>
                          <a:ea typeface="Montserrat"/>
                          <a:cs typeface="Montserrat"/>
                          <a:sym typeface="Montserrat"/>
                        </a:rPr>
                        <a:t>Meaning</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Montserrat"/>
                          <a:ea typeface="Montserrat"/>
                          <a:cs typeface="Montserrat"/>
                          <a:sym typeface="Montserrat"/>
                        </a:rPr>
                        <a:t>In the UI</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48250">
                <a:tc>
                  <a:txBody>
                    <a:bodyPr/>
                    <a:lstStyle/>
                    <a:p>
                      <a:pPr indent="0" lvl="0" marL="0" rtl="0" algn="l">
                        <a:lnSpc>
                          <a:spcPct val="115000"/>
                        </a:lnSpc>
                        <a:spcBef>
                          <a:spcPts val="0"/>
                        </a:spcBef>
                        <a:spcAft>
                          <a:spcPts val="0"/>
                        </a:spcAft>
                        <a:buNone/>
                      </a:pPr>
                      <a:r>
                        <a:rPr b="1" lang="en" sz="1200">
                          <a:latin typeface="Montserrat"/>
                          <a:ea typeface="Montserrat"/>
                          <a:cs typeface="Montserrat"/>
                          <a:sym typeface="Montserrat"/>
                        </a:rPr>
                        <a:t>Large target size (≥1.6°)</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Small icons (&lt;1°) cause fatigue and inaccuracy</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Buttons ≥70–80 px, spacing ≥0.5°</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48250">
                <a:tc>
                  <a:txBody>
                    <a:bodyPr/>
                    <a:lstStyle/>
                    <a:p>
                      <a:pPr indent="0" lvl="0" marL="0" rtl="0" algn="l">
                        <a:lnSpc>
                          <a:spcPct val="115000"/>
                        </a:lnSpc>
                        <a:spcBef>
                          <a:spcPts val="0"/>
                        </a:spcBef>
                        <a:spcAft>
                          <a:spcPts val="0"/>
                        </a:spcAft>
                        <a:buNone/>
                      </a:pPr>
                      <a:r>
                        <a:rPr b="1" lang="en" sz="1200">
                          <a:latin typeface="Montserrat"/>
                          <a:ea typeface="Montserrat"/>
                          <a:cs typeface="Montserrat"/>
                          <a:sym typeface="Montserrat"/>
                        </a:rPr>
                        <a:t>High contrast (≥7:1)</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Supports low vision &amp; glare environments</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Dark background + bright icons</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18525">
                <a:tc>
                  <a:txBody>
                    <a:bodyPr/>
                    <a:lstStyle/>
                    <a:p>
                      <a:pPr indent="0" lvl="0" marL="0" rtl="0" algn="l">
                        <a:lnSpc>
                          <a:spcPct val="115000"/>
                        </a:lnSpc>
                        <a:spcBef>
                          <a:spcPts val="0"/>
                        </a:spcBef>
                        <a:spcAft>
                          <a:spcPts val="0"/>
                        </a:spcAft>
                        <a:buNone/>
                      </a:pPr>
                      <a:r>
                        <a:rPr b="1" lang="en" sz="1200">
                          <a:latin typeface="Montserrat"/>
                          <a:ea typeface="Montserrat"/>
                          <a:cs typeface="Montserrat"/>
                          <a:sym typeface="Montserrat"/>
                        </a:rPr>
                        <a:t>Clear feedback</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The user knows what’s selected</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Gaze-triggered highlight or zoom</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48250">
                <a:tc>
                  <a:txBody>
                    <a:bodyPr/>
                    <a:lstStyle/>
                    <a:p>
                      <a:pPr indent="0" lvl="0" marL="0" rtl="0" algn="l">
                        <a:lnSpc>
                          <a:spcPct val="115000"/>
                        </a:lnSpc>
                        <a:spcBef>
                          <a:spcPts val="0"/>
                        </a:spcBef>
                        <a:spcAft>
                          <a:spcPts val="0"/>
                        </a:spcAft>
                        <a:buNone/>
                      </a:pPr>
                      <a:r>
                        <a:rPr b="1" lang="en" sz="1200">
                          <a:latin typeface="Montserrat"/>
                          <a:ea typeface="Montserrat"/>
                          <a:cs typeface="Montserrat"/>
                          <a:sym typeface="Montserrat"/>
                        </a:rPr>
                        <a:t>Two-step selection</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Prevents accidental clicks</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Gaze to highlight → gaze again to confirm</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48250">
                <a:tc>
                  <a:txBody>
                    <a:bodyPr/>
                    <a:lstStyle/>
                    <a:p>
                      <a:pPr indent="0" lvl="0" marL="0" rtl="0" algn="l">
                        <a:lnSpc>
                          <a:spcPct val="115000"/>
                        </a:lnSpc>
                        <a:spcBef>
                          <a:spcPts val="0"/>
                        </a:spcBef>
                        <a:spcAft>
                          <a:spcPts val="0"/>
                        </a:spcAft>
                        <a:buNone/>
                      </a:pPr>
                      <a:r>
                        <a:rPr b="1" lang="en" sz="1200">
                          <a:latin typeface="Montserrat"/>
                          <a:ea typeface="Montserrat"/>
                          <a:cs typeface="Montserrat"/>
                          <a:sym typeface="Montserrat"/>
                        </a:rPr>
                        <a:t>Minimal layers</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Avoids complex navigation</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Only 3–5 main buttons on home screen</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311700" y="426403"/>
            <a:ext cx="4308300" cy="6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Design</a:t>
            </a:r>
            <a:endParaRPr/>
          </a:p>
        </p:txBody>
      </p:sp>
      <p:pic>
        <p:nvPicPr>
          <p:cNvPr descr="A close-up of two app tiles on a dark interface. The tile on the left is highlighted with a soft blue glow and shows a white speech-bubble icon above the label “Message.” The tile on the right is black with a white gear icon and the label “Settings.” The lighting emphasizes that “Message” is the currently focused or selected option." id="345" name="Google Shape;345;p46" title="Screenshot 2025-12-04 at 9.54.46 AM.png"/>
          <p:cNvPicPr preferRelativeResize="0"/>
          <p:nvPr/>
        </p:nvPicPr>
        <p:blipFill>
          <a:blip r:embed="rId3">
            <a:alphaModFix/>
          </a:blip>
          <a:stretch>
            <a:fillRect/>
          </a:stretch>
        </p:blipFill>
        <p:spPr>
          <a:xfrm>
            <a:off x="481150" y="1323500"/>
            <a:ext cx="2975750" cy="2185725"/>
          </a:xfrm>
          <a:prstGeom prst="rect">
            <a:avLst/>
          </a:prstGeom>
          <a:noFill/>
          <a:ln>
            <a:noFill/>
          </a:ln>
        </p:spPr>
      </p:pic>
      <p:sp>
        <p:nvSpPr>
          <p:cNvPr id="346" name="Google Shape;346;p46"/>
          <p:cNvSpPr txBox="1"/>
          <p:nvPr/>
        </p:nvSpPr>
        <p:spPr>
          <a:xfrm>
            <a:off x="3851625" y="1168025"/>
            <a:ext cx="4437900" cy="363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Montserrat"/>
                <a:ea typeface="Montserrat"/>
                <a:cs typeface="Montserrat"/>
                <a:sym typeface="Montserrat"/>
              </a:rPr>
              <a:t>Black Background</a:t>
            </a:r>
            <a:endParaRPr b="1" sz="1200">
              <a:latin typeface="Montserrat"/>
              <a:ea typeface="Montserrat"/>
              <a:cs typeface="Montserrat"/>
              <a:sym typeface="Montserrat"/>
            </a:endParaRPr>
          </a:p>
          <a:p>
            <a:pPr indent="-304800" lvl="0" marL="457200" rtl="0" algn="l">
              <a:lnSpc>
                <a:spcPct val="115000"/>
              </a:lnSpc>
              <a:spcBef>
                <a:spcPts val="1200"/>
              </a:spcBef>
              <a:spcAft>
                <a:spcPts val="0"/>
              </a:spcAft>
              <a:buSzPts val="1200"/>
              <a:buFont typeface="Montserrat"/>
              <a:buChar char="●"/>
            </a:pPr>
            <a:r>
              <a:rPr lang="en" sz="1200">
                <a:latin typeface="Montserrat"/>
                <a:ea typeface="Montserrat"/>
                <a:cs typeface="Montserrat"/>
                <a:sym typeface="Montserrat"/>
              </a:rPr>
              <a:t>Reduces glare and eye fatigue</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Strong contrast foundation for accessibility</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Keeps visuals clear in bright environments</a:t>
            </a:r>
            <a:endParaRPr sz="1200">
              <a:latin typeface="Montserrat"/>
              <a:ea typeface="Montserrat"/>
              <a:cs typeface="Montserrat"/>
              <a:sym typeface="Montserrat"/>
            </a:endParaRPr>
          </a:p>
          <a:p>
            <a:pPr indent="0" lvl="0" marL="0" rtl="0" algn="l">
              <a:lnSpc>
                <a:spcPct val="115000"/>
              </a:lnSpc>
              <a:spcBef>
                <a:spcPts val="1200"/>
              </a:spcBef>
              <a:spcAft>
                <a:spcPts val="0"/>
              </a:spcAft>
              <a:buNone/>
            </a:pPr>
            <a:r>
              <a:rPr b="1" lang="en" sz="1200">
                <a:latin typeface="Montserrat"/>
                <a:ea typeface="Montserrat"/>
                <a:cs typeface="Montserrat"/>
                <a:sym typeface="Montserrat"/>
              </a:rPr>
              <a:t>White Text</a:t>
            </a:r>
            <a:endParaRPr b="1" sz="1200">
              <a:latin typeface="Montserrat"/>
              <a:ea typeface="Montserrat"/>
              <a:cs typeface="Montserrat"/>
              <a:sym typeface="Montserrat"/>
            </a:endParaRPr>
          </a:p>
          <a:p>
            <a:pPr indent="-304800" lvl="0" marL="457200" rtl="0" algn="l">
              <a:lnSpc>
                <a:spcPct val="115000"/>
              </a:lnSpc>
              <a:spcBef>
                <a:spcPts val="1200"/>
              </a:spcBef>
              <a:spcAft>
                <a:spcPts val="0"/>
              </a:spcAft>
              <a:buSzPts val="1200"/>
              <a:buFont typeface="Montserrat"/>
              <a:buChar char="●"/>
            </a:pPr>
            <a:r>
              <a:rPr lang="en" sz="1200">
                <a:latin typeface="Montserrat"/>
                <a:ea typeface="Montserrat"/>
                <a:cs typeface="Montserrat"/>
                <a:sym typeface="Montserrat"/>
              </a:rPr>
              <a:t>Maximum legibility on dark backgrounds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Easily meets WCAG contrast minimum (4.5:1)</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Clean and simple for quick reading</a:t>
            </a:r>
            <a:endParaRPr sz="1200">
              <a:latin typeface="Montserrat"/>
              <a:ea typeface="Montserrat"/>
              <a:cs typeface="Montserrat"/>
              <a:sym typeface="Montserrat"/>
            </a:endParaRPr>
          </a:p>
          <a:p>
            <a:pPr indent="0" lvl="0" marL="0" rtl="0" algn="l">
              <a:lnSpc>
                <a:spcPct val="115000"/>
              </a:lnSpc>
              <a:spcBef>
                <a:spcPts val="1200"/>
              </a:spcBef>
              <a:spcAft>
                <a:spcPts val="0"/>
              </a:spcAft>
              <a:buNone/>
            </a:pPr>
            <a:r>
              <a:rPr b="1" lang="en" sz="1200">
                <a:latin typeface="Montserrat"/>
                <a:ea typeface="Montserrat"/>
                <a:cs typeface="Montserrat"/>
                <a:sym typeface="Montserrat"/>
              </a:rPr>
              <a:t>Blue Halo (Gaze Feedback)</a:t>
            </a:r>
            <a:endParaRPr b="1" sz="1200">
              <a:latin typeface="Montserrat"/>
              <a:ea typeface="Montserrat"/>
              <a:cs typeface="Montserrat"/>
              <a:sym typeface="Montserrat"/>
            </a:endParaRPr>
          </a:p>
          <a:p>
            <a:pPr indent="-304800" lvl="0" marL="457200" rtl="0" algn="l">
              <a:lnSpc>
                <a:spcPct val="115000"/>
              </a:lnSpc>
              <a:spcBef>
                <a:spcPts val="1200"/>
              </a:spcBef>
              <a:spcAft>
                <a:spcPts val="0"/>
              </a:spcAft>
              <a:buSzPts val="1200"/>
              <a:buFont typeface="Montserrat"/>
              <a:buChar char="●"/>
            </a:pPr>
            <a:r>
              <a:rPr lang="en" sz="1200">
                <a:latin typeface="Montserrat"/>
                <a:ea typeface="Montserrat"/>
                <a:cs typeface="Montserrat"/>
                <a:sym typeface="Montserrat"/>
              </a:rPr>
              <a:t>Meets WCAG non-text contrast (≥3:1)</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Accessible for color-vision differences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Blue is intuitive for “focus/active” in iOS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Halo animation adds a second cue beyond color</a:t>
            </a:r>
            <a:endParaRPr sz="1200">
              <a:latin typeface="Montserrat"/>
              <a:ea typeface="Montserrat"/>
              <a:cs typeface="Montserrat"/>
              <a:sym typeface="Montserrat"/>
            </a:endParaRPr>
          </a:p>
          <a:p>
            <a:pPr indent="0" lvl="0" marL="0" rtl="0" algn="l">
              <a:spcBef>
                <a:spcPts val="1200"/>
              </a:spcBef>
              <a:spcAft>
                <a:spcPts val="0"/>
              </a:spcAft>
              <a:buNone/>
            </a:pPr>
            <a:r>
              <a:t/>
            </a:r>
            <a:endParaRPr sz="1800">
              <a:solidFill>
                <a:srgbClr val="333333"/>
              </a:solidFill>
              <a:latin typeface="Montserrat"/>
              <a:ea typeface="Montserrat"/>
              <a:cs typeface="Montserrat"/>
              <a:sym typeface="Montserrat"/>
            </a:endParaRPr>
          </a:p>
        </p:txBody>
      </p:sp>
      <p:sp>
        <p:nvSpPr>
          <p:cNvPr id="347" name="Google Shape;347;p46"/>
          <p:cNvSpPr/>
          <p:nvPr/>
        </p:nvSpPr>
        <p:spPr>
          <a:xfrm>
            <a:off x="526300" y="3672225"/>
            <a:ext cx="2930700" cy="7776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Montserrat"/>
                <a:ea typeface="Montserrat"/>
                <a:cs typeface="Montserrat"/>
                <a:sym typeface="Montserrat"/>
              </a:rPr>
              <a:t>Color</a:t>
            </a:r>
            <a:endParaRPr b="1" sz="22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aphicFrame>
        <p:nvGraphicFramePr>
          <p:cNvPr id="352" name="Google Shape;352;p47"/>
          <p:cNvGraphicFramePr/>
          <p:nvPr/>
        </p:nvGraphicFramePr>
        <p:xfrm>
          <a:off x="407163" y="1425899"/>
          <a:ext cx="3000000" cy="3000000"/>
        </p:xfrm>
        <a:graphic>
          <a:graphicData uri="http://schemas.openxmlformats.org/drawingml/2006/table">
            <a:tbl>
              <a:tblPr>
                <a:noFill/>
                <a:tableStyleId>{271D4042-8645-4470-ABB9-EA8354D6D528}</a:tableStyleId>
              </a:tblPr>
              <a:tblGrid>
                <a:gridCol w="922025"/>
                <a:gridCol w="2379175"/>
              </a:tblGrid>
              <a:tr h="546100">
                <a:tc>
                  <a:txBody>
                    <a:bodyPr/>
                    <a:lstStyle/>
                    <a:p>
                      <a:pPr indent="0" lvl="0" marL="0" rtl="0" algn="ctr">
                        <a:lnSpc>
                          <a:spcPct val="115000"/>
                        </a:lnSpc>
                        <a:spcBef>
                          <a:spcPts val="0"/>
                        </a:spcBef>
                        <a:spcAft>
                          <a:spcPts val="0"/>
                        </a:spcAft>
                        <a:buNone/>
                      </a:pPr>
                      <a:r>
                        <a:rPr b="1" lang="en" sz="1200">
                          <a:latin typeface="Montserrat"/>
                          <a:ea typeface="Montserrat"/>
                          <a:cs typeface="Montserrat"/>
                          <a:sym typeface="Montserrat"/>
                        </a:rPr>
                        <a:t>Gaze state</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Montserrat"/>
                          <a:ea typeface="Montserrat"/>
                          <a:cs typeface="Montserrat"/>
                          <a:sym typeface="Montserrat"/>
                        </a:rPr>
                        <a:t>Visual cue</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46100">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Start gazing</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Soft blue halo appears</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46100">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Holding gaze</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Halo shrinks over 600–1000 ms (countdown)+ I</a:t>
                      </a:r>
                      <a:r>
                        <a:rPr lang="en" sz="1200">
                          <a:latin typeface="Montserrat"/>
                          <a:ea typeface="Montserrat"/>
                          <a:cs typeface="Montserrat"/>
                          <a:sym typeface="Montserrat"/>
                        </a:rPr>
                        <a:t>con enlarges (×1.2)</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46100">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Rest mode</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Dim background or “Take a break” overlay</a:t>
                      </a:r>
                      <a:endParaRPr sz="1200">
                        <a:latin typeface="Montserrat"/>
                        <a:ea typeface="Montserrat"/>
                        <a:cs typeface="Montserrat"/>
                        <a:sym typeface="Montserrat"/>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353" name="Google Shape;353;p47"/>
          <p:cNvSpPr txBox="1"/>
          <p:nvPr/>
        </p:nvSpPr>
        <p:spPr>
          <a:xfrm>
            <a:off x="3940675" y="1234513"/>
            <a:ext cx="2470800" cy="25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Montserrat"/>
                <a:ea typeface="Montserrat"/>
                <a:cs typeface="Montserrat"/>
                <a:sym typeface="Montserrat"/>
              </a:rPr>
              <a:t>Home Screen:</a:t>
            </a:r>
            <a:br>
              <a:rPr b="1" lang="en" sz="1200">
                <a:latin typeface="Montserrat"/>
                <a:ea typeface="Montserrat"/>
                <a:cs typeface="Montserrat"/>
                <a:sym typeface="Montserrat"/>
              </a:rPr>
            </a:br>
            <a:r>
              <a:rPr lang="en" sz="1200">
                <a:latin typeface="Montserrat"/>
                <a:ea typeface="Montserrat"/>
                <a:cs typeface="Montserrat"/>
                <a:sym typeface="Montserrat"/>
              </a:rPr>
              <a:t>3–5 large buttons</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sz="1200">
                <a:latin typeface="Montserrat"/>
                <a:ea typeface="Montserrat"/>
                <a:cs typeface="Montserrat"/>
                <a:sym typeface="Montserrat"/>
              </a:rPr>
              <a:t>Assistive Toolbar:</a:t>
            </a:r>
            <a:br>
              <a:rPr b="1" lang="en" sz="1200">
                <a:latin typeface="Montserrat"/>
                <a:ea typeface="Montserrat"/>
                <a:cs typeface="Montserrat"/>
                <a:sym typeface="Montserrat"/>
              </a:rPr>
            </a:br>
            <a:r>
              <a:rPr lang="en" sz="1200">
                <a:latin typeface="Montserrat"/>
                <a:ea typeface="Montserrat"/>
                <a:cs typeface="Montserrat"/>
                <a:sym typeface="Montserrat"/>
              </a:rPr>
              <a:t>Magnifier, contrast switch, pause tracking.</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en" sz="1200">
                <a:latin typeface="Montserrat"/>
                <a:ea typeface="Montserrat"/>
                <a:cs typeface="Montserrat"/>
                <a:sym typeface="Montserrat"/>
              </a:rPr>
              <a:t>Settings:</a:t>
            </a:r>
            <a:br>
              <a:rPr b="1" lang="en" sz="1200">
                <a:latin typeface="Montserrat"/>
                <a:ea typeface="Montserrat"/>
                <a:cs typeface="Montserrat"/>
                <a:sym typeface="Montserrat"/>
              </a:rPr>
            </a:br>
            <a:r>
              <a:rPr lang="en" sz="1200">
                <a:latin typeface="Montserrat"/>
                <a:ea typeface="Montserrat"/>
                <a:cs typeface="Montserrat"/>
                <a:sym typeface="Montserrat"/>
              </a:rPr>
              <a:t>Adjust dwell time (600–1000 ms), icon size, spacing, color theme.</a:t>
            </a:r>
            <a:endParaRPr sz="1200">
              <a:latin typeface="Montserrat"/>
              <a:ea typeface="Montserrat"/>
              <a:cs typeface="Montserrat"/>
              <a:sym typeface="Montserrat"/>
            </a:endParaRPr>
          </a:p>
          <a:p>
            <a:pPr indent="0" lvl="0" marL="0" rtl="0" algn="l">
              <a:spcBef>
                <a:spcPts val="0"/>
              </a:spcBef>
              <a:spcAft>
                <a:spcPts val="0"/>
              </a:spcAft>
              <a:buNone/>
            </a:pPr>
            <a:r>
              <a:rPr b="1" lang="en" sz="1200">
                <a:latin typeface="Montserrat"/>
                <a:ea typeface="Montserrat"/>
                <a:cs typeface="Montserrat"/>
                <a:sym typeface="Montserrat"/>
              </a:rPr>
              <a:t>Feedback &amp; Logs:</a:t>
            </a:r>
            <a:br>
              <a:rPr b="1" lang="en" sz="1200">
                <a:latin typeface="Montserrat"/>
                <a:ea typeface="Montserrat"/>
                <a:cs typeface="Montserrat"/>
                <a:sym typeface="Montserrat"/>
              </a:rPr>
            </a:br>
            <a:r>
              <a:rPr lang="en" sz="1200">
                <a:latin typeface="Montserrat"/>
                <a:ea typeface="Montserrat"/>
                <a:cs typeface="Montserrat"/>
                <a:sym typeface="Montserrat"/>
              </a:rPr>
              <a:t>Show dwell time, errors, and fatigue level (for later tuning).</a:t>
            </a:r>
            <a:endParaRPr sz="1200">
              <a:latin typeface="Montserrat"/>
              <a:ea typeface="Montserrat"/>
              <a:cs typeface="Montserrat"/>
              <a:sym typeface="Montserrat"/>
            </a:endParaRPr>
          </a:p>
        </p:txBody>
      </p:sp>
      <p:pic>
        <p:nvPicPr>
          <p:cNvPr descr="A smartphone screen displays a dark home interface with four rounded-square feature tiles arranged in a grid. The top-left tile, labeled “Music,” shows a white musical note and is surrounded by a bright blue glow indicating focus. To its right is a muted “Video” tile with a film-slate icon. Below them are two dimmed tiles labeled “Communication” with a speech-bubble icon and “Settings” with a gear icon. The overall aesthetic is minimal, high-contrast, and optimized for gaze-based selection." id="354" name="Google Shape;354;p47" title="mockup_home_gazing.png"/>
          <p:cNvPicPr preferRelativeResize="0"/>
          <p:nvPr/>
        </p:nvPicPr>
        <p:blipFill>
          <a:blip r:embed="rId3">
            <a:alphaModFix/>
          </a:blip>
          <a:stretch>
            <a:fillRect/>
          </a:stretch>
        </p:blipFill>
        <p:spPr>
          <a:xfrm>
            <a:off x="6695098" y="1141027"/>
            <a:ext cx="1848225" cy="2772376"/>
          </a:xfrm>
          <a:prstGeom prst="rect">
            <a:avLst/>
          </a:prstGeom>
          <a:noFill/>
          <a:ln>
            <a:noFill/>
          </a:ln>
        </p:spPr>
      </p:pic>
      <p:sp>
        <p:nvSpPr>
          <p:cNvPr id="355" name="Google Shape;355;p47"/>
          <p:cNvSpPr txBox="1"/>
          <p:nvPr/>
        </p:nvSpPr>
        <p:spPr>
          <a:xfrm>
            <a:off x="3940663" y="857044"/>
            <a:ext cx="2470800" cy="40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600"/>
              </a:spcBef>
              <a:spcAft>
                <a:spcPts val="400"/>
              </a:spcAft>
              <a:buNone/>
            </a:pPr>
            <a:r>
              <a:rPr b="1" lang="en">
                <a:solidFill>
                  <a:schemeClr val="dk1"/>
                </a:solidFill>
                <a:latin typeface="Montserrat"/>
                <a:ea typeface="Montserrat"/>
                <a:cs typeface="Montserrat"/>
                <a:sym typeface="Montserrat"/>
              </a:rPr>
              <a:t>Features</a:t>
            </a:r>
            <a:endParaRPr/>
          </a:p>
        </p:txBody>
      </p:sp>
      <p:sp>
        <p:nvSpPr>
          <p:cNvPr id="356" name="Google Shape;356;p47"/>
          <p:cNvSpPr txBox="1"/>
          <p:nvPr>
            <p:ph type="title"/>
          </p:nvPr>
        </p:nvSpPr>
        <p:spPr>
          <a:xfrm>
            <a:off x="351125" y="933844"/>
            <a:ext cx="2999100" cy="246600"/>
          </a:xfrm>
          <a:prstGeom prst="rect">
            <a:avLst/>
          </a:prstGeom>
        </p:spPr>
        <p:txBody>
          <a:bodyPr anchorCtr="0" anchor="ctr" bIns="91425" lIns="91425" spcFirstLastPara="1" rIns="91425" wrap="square" tIns="91425">
            <a:noAutofit/>
          </a:bodyPr>
          <a:lstStyle/>
          <a:p>
            <a:pPr indent="0" lvl="0" marL="0" rtl="0" algn="l">
              <a:lnSpc>
                <a:spcPct val="100000"/>
              </a:lnSpc>
              <a:spcBef>
                <a:spcPts val="1600"/>
              </a:spcBef>
              <a:spcAft>
                <a:spcPts val="400"/>
              </a:spcAft>
              <a:buNone/>
            </a:pPr>
            <a:r>
              <a:rPr b="1" lang="en" sz="1400">
                <a:solidFill>
                  <a:schemeClr val="dk1"/>
                </a:solidFill>
                <a:latin typeface="Montserrat"/>
                <a:ea typeface="Montserrat"/>
                <a:cs typeface="Montserrat"/>
                <a:sym typeface="Montserrat"/>
              </a:rPr>
              <a:t>Visual feedback examples</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311700" y="426400"/>
            <a:ext cx="83499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Lo-Fi Prototype</a:t>
            </a:r>
            <a:endParaRPr/>
          </a:p>
        </p:txBody>
      </p:sp>
      <p:pic>
        <p:nvPicPr>
          <p:cNvPr descr="A four-step storyboard showing how a gaze-based interface navigates into the messaging app and uses a magnifier tool.&#10; 1. The first frame shows a dark home screen with four large tiles labeled Music, Video, Message, and Settings. The bottom of the screen has icons for Magnifier, Contrast, and Pause.&#10; 2. In the second frame, the Message tile is highlighted with a bright blue glow, indicating the user is gazing at it. Text below explains: “Gaze on ‘Message’ — hold gaze for a dwell time (600–1000 ms).”&#10; 3. The third frame shows the Messages inbox, with a list of conversations. The bottom toolbar still shows Magnifier, Contrast, and Pause.&#10; 4. The fourth frame shows the user gazing at the Magnifier icon, now glowing. Text below reads: “Gaze on ‘Magnifier’ — hold gaze for a dwell time (600–1000 ms).”&#10; 5. The final frame shows a zoomed-in circular magnifier overlay highlighting a message sender’s name (“Ruth Acosta”) at the top of the inbox. Text says: “Use ‘Magnifier’ zoom to check message info on the phone.”" id="362" name="Google Shape;362;p48" title="lo-fi design.png"/>
          <p:cNvPicPr preferRelativeResize="0"/>
          <p:nvPr/>
        </p:nvPicPr>
        <p:blipFill>
          <a:blip r:embed="rId3">
            <a:alphaModFix/>
          </a:blip>
          <a:stretch>
            <a:fillRect/>
          </a:stretch>
        </p:blipFill>
        <p:spPr>
          <a:xfrm>
            <a:off x="374925" y="1088775"/>
            <a:ext cx="8223442" cy="3818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311700" y="426400"/>
            <a:ext cx="83499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Feedback</a:t>
            </a:r>
            <a:endParaRPr/>
          </a:p>
        </p:txBody>
      </p:sp>
      <p:sp>
        <p:nvSpPr>
          <p:cNvPr id="368" name="Google Shape;368;p49"/>
          <p:cNvSpPr txBox="1"/>
          <p:nvPr/>
        </p:nvSpPr>
        <p:spPr>
          <a:xfrm>
            <a:off x="448950" y="1208125"/>
            <a:ext cx="6022200" cy="24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Primary Requirements</a:t>
            </a:r>
            <a:endParaRPr b="1"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User: Jessica - Tobii </a:t>
            </a:r>
            <a:r>
              <a:rPr lang="en" sz="1200">
                <a:latin typeface="Montserrat"/>
                <a:ea typeface="Montserrat"/>
                <a:cs typeface="Montserrat"/>
                <a:sym typeface="Montserrat"/>
              </a:rPr>
              <a:t>Eye Gaze</a:t>
            </a:r>
            <a:r>
              <a:rPr lang="en" sz="1200">
                <a:latin typeface="Montserrat"/>
                <a:ea typeface="Montserrat"/>
                <a:cs typeface="Montserrat"/>
                <a:sym typeface="Montserrat"/>
              </a:rPr>
              <a:t> quadriplegia user</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Priority: Accuracy above all elseDevice: iPhone with eye tracking capability</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lang="en" sz="1200">
                <a:latin typeface="Montserrat"/>
                <a:ea typeface="Montserrat"/>
                <a:cs typeface="Montserrat"/>
                <a:sym typeface="Montserrat"/>
              </a:rPr>
              <a:t>Core Features Needed</a:t>
            </a:r>
            <a:endParaRPr b="1" sz="1200">
              <a:latin typeface="Montserrat"/>
              <a:ea typeface="Montserrat"/>
              <a:cs typeface="Montserrat"/>
              <a:sym typeface="Montserrat"/>
            </a:endParaRPr>
          </a:p>
          <a:p>
            <a:pPr indent="-304800" lvl="0" marL="457200" rtl="0" algn="l">
              <a:lnSpc>
                <a:spcPct val="115000"/>
              </a:lnSpc>
              <a:spcBef>
                <a:spcPts val="1200"/>
              </a:spcBef>
              <a:spcAft>
                <a:spcPts val="0"/>
              </a:spcAft>
              <a:buSzPts val="1200"/>
              <a:buFont typeface="Montserrat"/>
              <a:buAutoNum type="arabicPeriod"/>
            </a:pPr>
            <a:r>
              <a:rPr b="1" lang="en" sz="1200">
                <a:latin typeface="Montserrat"/>
                <a:ea typeface="Montserrat"/>
                <a:cs typeface="Montserrat"/>
                <a:sym typeface="Montserrat"/>
              </a:rPr>
              <a:t>Keyboard communication board</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AutoNum type="arabicPeriod"/>
            </a:pPr>
            <a:r>
              <a:rPr b="1" lang="en" sz="1200">
                <a:latin typeface="Montserrat"/>
                <a:ea typeface="Montserrat"/>
                <a:cs typeface="Montserrat"/>
                <a:sym typeface="Montserrat"/>
              </a:rPr>
              <a:t>Dedicated storage area</a:t>
            </a:r>
            <a:r>
              <a:rPr lang="en" sz="1200">
                <a:latin typeface="Montserrat"/>
                <a:ea typeface="Montserrat"/>
                <a:cs typeface="Montserrat"/>
                <a:sym typeface="Montserrat"/>
              </a:rPr>
              <a:t> for:</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Words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Sentences</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Paragraphs</a:t>
            </a:r>
            <a:endParaRPr sz="1200">
              <a:latin typeface="Montserrat"/>
              <a:ea typeface="Montserrat"/>
              <a:cs typeface="Montserrat"/>
              <a:sym typeface="Montserrat"/>
            </a:endParaRPr>
          </a:p>
          <a:p>
            <a:pPr indent="0" lvl="0" marL="0" rtl="0" algn="l">
              <a:spcBef>
                <a:spcPts val="1200"/>
              </a:spcBef>
              <a:spcAft>
                <a:spcPts val="0"/>
              </a:spcAft>
              <a:buNone/>
            </a:pPr>
            <a:r>
              <a:t/>
            </a:r>
            <a:endParaRPr sz="1200">
              <a:solidFill>
                <a:srgbClr val="333333"/>
              </a:solidFill>
              <a:latin typeface="Montserrat"/>
              <a:ea typeface="Montserrat"/>
              <a:cs typeface="Montserrat"/>
              <a:sym typeface="Montserrat"/>
            </a:endParaRPr>
          </a:p>
        </p:txBody>
      </p:sp>
      <p:sp>
        <p:nvSpPr>
          <p:cNvPr id="369" name="Google Shape;369;p49"/>
          <p:cNvSpPr txBox="1"/>
          <p:nvPr/>
        </p:nvSpPr>
        <p:spPr>
          <a:xfrm>
            <a:off x="5121000" y="3884050"/>
            <a:ext cx="35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Montserrat"/>
                <a:ea typeface="Montserrat"/>
                <a:cs typeface="Montserrat"/>
                <a:sym typeface="Montserrat"/>
              </a:rPr>
              <a:t>“All I care about is the accuracy.”</a:t>
            </a:r>
            <a:endParaRPr b="1" i="1">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Jessica with long, platinum-blonde hair sits turned slightly over her shoulder, looking directly toward the camera with a calm, confident expression. Soft neon lighting in pink, purple, and blue washes across her face and hair, creating a dreamy, futuristic glow. She wears a blue jacket and a small nose ring, and the background fades into smooth gradients of violet and rose." id="134" name="Google Shape;134;p23"/>
          <p:cNvPicPr preferRelativeResize="0"/>
          <p:nvPr/>
        </p:nvPicPr>
        <p:blipFill rotWithShape="1">
          <a:blip r:embed="rId3">
            <a:alphaModFix/>
          </a:blip>
          <a:srcRect b="11377" l="0" r="0" t="764"/>
          <a:stretch/>
        </p:blipFill>
        <p:spPr>
          <a:xfrm>
            <a:off x="4613250" y="-2498"/>
            <a:ext cx="4530750" cy="5143500"/>
          </a:xfrm>
          <a:prstGeom prst="rect">
            <a:avLst/>
          </a:prstGeom>
          <a:noFill/>
          <a:ln>
            <a:noFill/>
          </a:ln>
        </p:spPr>
      </p:pic>
      <p:sp>
        <p:nvSpPr>
          <p:cNvPr id="135" name="Google Shape;135;p23"/>
          <p:cNvSpPr txBox="1"/>
          <p:nvPr>
            <p:ph type="title"/>
          </p:nvPr>
        </p:nvSpPr>
        <p:spPr>
          <a:xfrm>
            <a:off x="311700" y="445025"/>
            <a:ext cx="3803100" cy="6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Jessica Frew</a:t>
            </a:r>
            <a:endParaRPr sz="3600"/>
          </a:p>
        </p:txBody>
      </p:sp>
      <p:sp>
        <p:nvSpPr>
          <p:cNvPr id="136" name="Google Shape;136;p23"/>
          <p:cNvSpPr txBox="1"/>
          <p:nvPr>
            <p:ph idx="1" type="body"/>
          </p:nvPr>
        </p:nvSpPr>
        <p:spPr>
          <a:xfrm>
            <a:off x="311700" y="1668375"/>
            <a:ext cx="4157400" cy="27504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2"/>
                </a:solidFill>
              </a:rPr>
              <a:t>Born with cerebral palsy, resulting in </a:t>
            </a:r>
            <a:r>
              <a:rPr b="1" lang="en" sz="1200">
                <a:solidFill>
                  <a:schemeClr val="dk2"/>
                </a:solidFill>
              </a:rPr>
              <a:t>significant limitations to upper-body mobility</a:t>
            </a:r>
            <a:endParaRPr b="1" sz="1200">
              <a:solidFill>
                <a:schemeClr val="dk2"/>
              </a:solidFill>
            </a:endParaRPr>
          </a:p>
          <a:p>
            <a:pPr indent="-304800" lvl="0" marL="457200" rtl="0" algn="l">
              <a:spcBef>
                <a:spcPts val="0"/>
              </a:spcBef>
              <a:spcAft>
                <a:spcPts val="0"/>
              </a:spcAft>
              <a:buClr>
                <a:schemeClr val="dk1"/>
              </a:buClr>
              <a:buSzPts val="1200"/>
              <a:buChar char="●"/>
            </a:pPr>
            <a:r>
              <a:rPr lang="en" sz="1200">
                <a:solidFill>
                  <a:schemeClr val="dk2"/>
                </a:solidFill>
              </a:rPr>
              <a:t>Has been using eye gaze technology as her primary communication method since age 9</a:t>
            </a:r>
            <a:endParaRPr sz="1200">
              <a:solidFill>
                <a:schemeClr val="dk2"/>
              </a:solidFill>
            </a:endParaRPr>
          </a:p>
          <a:p>
            <a:pPr indent="-304800" lvl="0" marL="457200" rtl="0" algn="l">
              <a:spcBef>
                <a:spcPts val="0"/>
              </a:spcBef>
              <a:spcAft>
                <a:spcPts val="0"/>
              </a:spcAft>
              <a:buClr>
                <a:schemeClr val="dk1"/>
              </a:buClr>
              <a:buSzPts val="1200"/>
              <a:buChar char="●"/>
            </a:pPr>
            <a:r>
              <a:rPr lang="en" sz="1200">
                <a:solidFill>
                  <a:schemeClr val="dk2"/>
                </a:solidFill>
              </a:rPr>
              <a:t>Needs reliable eye tracking that works seamlessly across different environments and settings</a:t>
            </a:r>
            <a:endParaRPr sz="1200">
              <a:solidFill>
                <a:schemeClr val="dk2"/>
              </a:solidFill>
            </a:endParaRPr>
          </a:p>
          <a:p>
            <a:pPr indent="-304800" lvl="0" marL="457200" rtl="0" algn="l">
              <a:spcBef>
                <a:spcPts val="0"/>
              </a:spcBef>
              <a:spcAft>
                <a:spcPts val="0"/>
              </a:spcAft>
              <a:buClr>
                <a:schemeClr val="dk1"/>
              </a:buClr>
              <a:buSzPts val="1200"/>
              <a:buChar char="●"/>
            </a:pPr>
            <a:r>
              <a:rPr lang="en" sz="1200">
                <a:solidFill>
                  <a:schemeClr val="dk2"/>
                </a:solidFill>
              </a:rPr>
              <a:t>Years of experience with eye gaze systems, but </a:t>
            </a:r>
            <a:r>
              <a:rPr b="1" lang="en" sz="1200">
                <a:solidFill>
                  <a:schemeClr val="dk2"/>
                </a:solidFill>
              </a:rPr>
              <a:t>struggles to find a solution balancing portability with precision</a:t>
            </a:r>
            <a:endParaRPr b="1" sz="1200">
              <a:solidFill>
                <a:schemeClr val="dk2"/>
              </a:solidFill>
            </a:endParaRPr>
          </a:p>
        </p:txBody>
      </p:sp>
      <p:cxnSp>
        <p:nvCxnSpPr>
          <p:cNvPr id="137" name="Google Shape;137;p23"/>
          <p:cNvCxnSpPr/>
          <p:nvPr/>
        </p:nvCxnSpPr>
        <p:spPr>
          <a:xfrm>
            <a:off x="418229" y="1581950"/>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138" name="Google Shape;138;p23"/>
          <p:cNvCxnSpPr/>
          <p:nvPr/>
        </p:nvCxnSpPr>
        <p:spPr>
          <a:xfrm>
            <a:off x="4572004" y="0"/>
            <a:ext cx="0" cy="5188200"/>
          </a:xfrm>
          <a:prstGeom prst="straightConnector1">
            <a:avLst/>
          </a:prstGeom>
          <a:noFill/>
          <a:ln cap="flat" cmpd="sng" w="76200">
            <a:solidFill>
              <a:srgbClr val="8900E1"/>
            </a:solidFill>
            <a:prstDash val="solid"/>
            <a:round/>
            <a:headEnd len="med" w="med" type="none"/>
            <a:tailEnd len="med" w="med" type="none"/>
          </a:ln>
        </p:spPr>
      </p:cxnSp>
      <p:sp>
        <p:nvSpPr>
          <p:cNvPr id="139" name="Google Shape;139;p23"/>
          <p:cNvSpPr txBox="1"/>
          <p:nvPr/>
        </p:nvSpPr>
        <p:spPr>
          <a:xfrm>
            <a:off x="312897" y="994088"/>
            <a:ext cx="36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33333"/>
                </a:solidFill>
                <a:latin typeface="Montserrat"/>
                <a:ea typeface="Montserrat"/>
                <a:cs typeface="Montserrat"/>
                <a:sym typeface="Montserrat"/>
              </a:rPr>
              <a:t>Model, Actress &amp; Disability Advocate</a:t>
            </a:r>
            <a:endParaRPr sz="1800">
              <a:solidFill>
                <a:srgbClr val="333333"/>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2412300" y="2274900"/>
            <a:ext cx="44784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Prototype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1" title="iSee demo">
            <a:hlinkClick r:id="rId3"/>
          </p:cNvPr>
          <p:cNvPicPr preferRelativeResize="0"/>
          <p:nvPr/>
        </p:nvPicPr>
        <p:blipFill>
          <a:blip r:embed="rId4">
            <a:alphaModFix/>
          </a:blip>
          <a:stretch>
            <a:fillRect/>
          </a:stretch>
        </p:blipFill>
        <p:spPr>
          <a:xfrm>
            <a:off x="1013875" y="570302"/>
            <a:ext cx="7116250" cy="4002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385" name="Google Shape;385;p52"/>
          <p:cNvSpPr txBox="1"/>
          <p:nvPr>
            <p:ph idx="1" type="subTitle"/>
          </p:nvPr>
        </p:nvSpPr>
        <p:spPr>
          <a:xfrm>
            <a:off x="316950" y="2938025"/>
            <a:ext cx="4031700" cy="73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Recommendations and What’s Next?</a:t>
            </a:r>
            <a:endParaRPr/>
          </a:p>
        </p:txBody>
      </p:sp>
      <p:sp>
        <p:nvSpPr>
          <p:cNvPr id="386" name="Google Shape;386;p52"/>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05</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311700" y="1152475"/>
            <a:ext cx="4037100" cy="31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92" name="Google Shape;392;p53"/>
          <p:cNvSpPr txBox="1"/>
          <p:nvPr>
            <p:ph idx="1" type="body"/>
          </p:nvPr>
        </p:nvSpPr>
        <p:spPr>
          <a:xfrm>
            <a:off x="4114800" y="878425"/>
            <a:ext cx="4269600" cy="374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Develop calibration + full gaze-mapping model</a:t>
            </a:r>
            <a:endParaRPr/>
          </a:p>
          <a:p>
            <a:pPr indent="-317500" lvl="0" marL="457200" rtl="0" algn="l">
              <a:spcBef>
                <a:spcPts val="0"/>
              </a:spcBef>
              <a:spcAft>
                <a:spcPts val="0"/>
              </a:spcAft>
              <a:buSzPts val="1400"/>
              <a:buChar char="●"/>
            </a:pPr>
            <a:r>
              <a:rPr lang="en"/>
              <a:t>Add IR illumination for stable performance</a:t>
            </a:r>
            <a:endParaRPr/>
          </a:p>
          <a:p>
            <a:pPr indent="-317500" lvl="0" marL="457200" rtl="0" algn="l">
              <a:spcBef>
                <a:spcPts val="0"/>
              </a:spcBef>
              <a:spcAft>
                <a:spcPts val="0"/>
              </a:spcAft>
              <a:buSzPts val="1400"/>
              <a:buChar char="●"/>
            </a:pPr>
            <a:r>
              <a:rPr lang="en"/>
              <a:t>Redesign enclosure for wearable form factor</a:t>
            </a:r>
            <a:endParaRPr/>
          </a:p>
          <a:p>
            <a:pPr indent="-317500" lvl="0" marL="457200" rtl="0" algn="l">
              <a:spcBef>
                <a:spcPts val="0"/>
              </a:spcBef>
              <a:spcAft>
                <a:spcPts val="0"/>
              </a:spcAft>
              <a:buSzPts val="1400"/>
              <a:buChar char="●"/>
            </a:pPr>
            <a:r>
              <a:rPr lang="en"/>
              <a:t>Improve algorithm accuracy + speed</a:t>
            </a:r>
            <a:endParaRPr/>
          </a:p>
          <a:p>
            <a:pPr indent="-317500" lvl="0" marL="457200" rtl="0" algn="l">
              <a:spcBef>
                <a:spcPts val="0"/>
              </a:spcBef>
              <a:spcAft>
                <a:spcPts val="0"/>
              </a:spcAft>
              <a:buSzPts val="1400"/>
              <a:buChar char="●"/>
            </a:pPr>
            <a:r>
              <a:rPr lang="en"/>
              <a:t>Conduct structured user testing</a:t>
            </a:r>
            <a:endParaRPr/>
          </a:p>
          <a:p>
            <a:pPr indent="-317500" lvl="0" marL="457200" rtl="0" algn="l">
              <a:spcBef>
                <a:spcPts val="0"/>
              </a:spcBef>
              <a:spcAft>
                <a:spcPts val="0"/>
              </a:spcAft>
              <a:buSzPts val="1400"/>
              <a:buChar char="●"/>
            </a:pPr>
            <a:r>
              <a:rPr lang="en"/>
              <a:t>Build multi-environment eye dataset</a:t>
            </a:r>
            <a:endParaRPr/>
          </a:p>
          <a:p>
            <a:pPr indent="-317500" lvl="0" marL="457200" rtl="0" algn="l">
              <a:spcBef>
                <a:spcPts val="0"/>
              </a:spcBef>
              <a:spcAft>
                <a:spcPts val="0"/>
              </a:spcAft>
              <a:buSzPts val="1400"/>
              <a:buChar char="●"/>
            </a:pPr>
            <a:r>
              <a:rPr lang="en"/>
              <a:t>Explore real interaction tasks</a:t>
            </a:r>
            <a:endParaRPr/>
          </a:p>
          <a:p>
            <a:pPr indent="-317500" lvl="0" marL="457200" rtl="0" algn="l">
              <a:spcBef>
                <a:spcPts val="0"/>
              </a:spcBef>
              <a:spcAft>
                <a:spcPts val="0"/>
              </a:spcAft>
              <a:buSzPts val="1400"/>
              <a:buChar char="●"/>
            </a:pPr>
            <a:r>
              <a:rPr lang="en"/>
              <a:t>Document and prepare project for open-sourcing</a:t>
            </a:r>
            <a:endParaRPr/>
          </a:p>
        </p:txBody>
      </p:sp>
      <p:cxnSp>
        <p:nvCxnSpPr>
          <p:cNvPr id="393" name="Google Shape;393;p53"/>
          <p:cNvCxnSpPr/>
          <p:nvPr/>
        </p:nvCxnSpPr>
        <p:spPr>
          <a:xfrm>
            <a:off x="3245007" y="2020886"/>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4"/>
          <p:cNvSpPr txBox="1"/>
          <p:nvPr>
            <p:ph idx="2" type="subTitle"/>
          </p:nvPr>
        </p:nvSpPr>
        <p:spPr>
          <a:xfrm>
            <a:off x="407400" y="2212050"/>
            <a:ext cx="8329200" cy="719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solidFill>
                  <a:srgbClr val="57068C"/>
                </a:solidFill>
              </a:rPr>
              <a:t>THANK YOU</a:t>
            </a:r>
            <a:endParaRPr>
              <a:solidFill>
                <a:srgbClr val="57068C"/>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04" name="Google Shape;404;p55"/>
          <p:cNvSpPr txBox="1"/>
          <p:nvPr>
            <p:ph idx="1" type="body"/>
          </p:nvPr>
        </p:nvSpPr>
        <p:spPr>
          <a:xfrm>
            <a:off x="311700" y="1392050"/>
            <a:ext cx="3466500" cy="2998500"/>
          </a:xfrm>
          <a:prstGeom prst="rect">
            <a:avLst/>
          </a:prstGeom>
        </p:spPr>
        <p:txBody>
          <a:bodyPr anchorCtr="0" anchor="b"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u="sng">
                <a:solidFill>
                  <a:schemeClr val="dk1"/>
                </a:solidFill>
                <a:hlinkClick r:id="rId3">
                  <a:extLst>
                    <a:ext uri="{A12FA001-AC4F-418D-AE19-62706E023703}">
                      <ahyp:hlinkClr val="tx"/>
                    </a:ext>
                  </a:extLst>
                </a:hlinkClick>
              </a:rPr>
              <a:t>https://www.tobii.com</a:t>
            </a:r>
            <a:endParaRPr>
              <a:solidFill>
                <a:schemeClr val="dk2"/>
              </a:solidFill>
            </a:endParaRPr>
          </a:p>
          <a:p>
            <a:pPr indent="-298450" lvl="0" marL="457200" rtl="0" algn="l">
              <a:spcBef>
                <a:spcPts val="0"/>
              </a:spcBef>
              <a:spcAft>
                <a:spcPts val="0"/>
              </a:spcAft>
              <a:buClr>
                <a:schemeClr val="dk1"/>
              </a:buClr>
              <a:buSzPts val="1100"/>
              <a:buAutoNum type="arabicPeriod"/>
            </a:pPr>
            <a:r>
              <a:rPr lang="en" u="sng">
                <a:solidFill>
                  <a:schemeClr val="dk1"/>
                </a:solidFill>
                <a:hlinkClick r:id="rId4">
                  <a:extLst>
                    <a:ext uri="{A12FA001-AC4F-418D-AE19-62706E023703}">
                      <ahyp:hlinkClr val="tx"/>
                    </a:ext>
                  </a:extLst>
                </a:hlinkClick>
              </a:rPr>
              <a:t>https://www.smarteye.se/</a:t>
            </a:r>
            <a:endParaRPr>
              <a:solidFill>
                <a:schemeClr val="dk2"/>
              </a:solidFill>
            </a:endParaRPr>
          </a:p>
          <a:p>
            <a:pPr indent="-298450" lvl="0" marL="457200" rtl="0" algn="l">
              <a:spcBef>
                <a:spcPts val="0"/>
              </a:spcBef>
              <a:spcAft>
                <a:spcPts val="0"/>
              </a:spcAft>
              <a:buClr>
                <a:schemeClr val="dk1"/>
              </a:buClr>
              <a:buSzPts val="1100"/>
              <a:buAutoNum type="arabicPeriod"/>
            </a:pPr>
            <a:r>
              <a:rPr lang="en" u="sng">
                <a:solidFill>
                  <a:schemeClr val="dk1"/>
                </a:solidFill>
                <a:hlinkClick r:id="rId5">
                  <a:extLst>
                    <a:ext uri="{A12FA001-AC4F-418D-AE19-62706E023703}">
                      <ahyp:hlinkClr val="tx"/>
                    </a:ext>
                  </a:extLst>
                </a:hlinkClick>
              </a:rPr>
              <a:t>https://varjo.com</a:t>
            </a:r>
            <a:endParaRPr>
              <a:solidFill>
                <a:schemeClr val="dk2"/>
              </a:solidFill>
            </a:endParaRPr>
          </a:p>
          <a:p>
            <a:pPr indent="-298450" lvl="0" marL="457200" rtl="0" algn="l">
              <a:spcBef>
                <a:spcPts val="0"/>
              </a:spcBef>
              <a:spcAft>
                <a:spcPts val="0"/>
              </a:spcAft>
              <a:buClr>
                <a:schemeClr val="dk1"/>
              </a:buClr>
              <a:buSzPts val="1100"/>
              <a:buAutoNum type="arabicPeriod"/>
            </a:pPr>
            <a:r>
              <a:rPr lang="en" u="sng">
                <a:solidFill>
                  <a:schemeClr val="dk1"/>
                </a:solidFill>
                <a:hlinkClick r:id="rId6">
                  <a:extLst>
                    <a:ext uri="{A12FA001-AC4F-418D-AE19-62706E023703}">
                      <ahyp:hlinkClr val="tx"/>
                    </a:ext>
                  </a:extLst>
                </a:hlinkClick>
              </a:rPr>
              <a:t>https://nova-sight.com/</a:t>
            </a:r>
            <a:endParaRPr>
              <a:solidFill>
                <a:schemeClr val="dk2"/>
              </a:solidFill>
            </a:endParaRPr>
          </a:p>
          <a:p>
            <a:pPr indent="-298450" lvl="0" marL="457200" rtl="0" algn="l">
              <a:spcBef>
                <a:spcPts val="0"/>
              </a:spcBef>
              <a:spcAft>
                <a:spcPts val="0"/>
              </a:spcAft>
              <a:buClr>
                <a:schemeClr val="dk1"/>
              </a:buClr>
              <a:buSzPts val="1100"/>
              <a:buAutoNum type="arabicPeriod"/>
            </a:pPr>
            <a:r>
              <a:rPr lang="en" u="sng">
                <a:solidFill>
                  <a:schemeClr val="dk1"/>
                </a:solidFill>
                <a:hlinkClick r:id="rId7">
                  <a:extLst>
                    <a:ext uri="{A12FA001-AC4F-418D-AE19-62706E023703}">
                      <ahyp:hlinkClr val="tx"/>
                    </a:ext>
                  </a:extLst>
                </a:hlinkClick>
              </a:rPr>
              <a:t>https://www.ovt.com/</a:t>
            </a:r>
            <a:endParaRPr>
              <a:solidFill>
                <a:schemeClr val="dk2"/>
              </a:solidFill>
            </a:endParaRPr>
          </a:p>
          <a:p>
            <a:pPr indent="-298450" lvl="0" marL="457200" rtl="0" algn="l">
              <a:spcBef>
                <a:spcPts val="0"/>
              </a:spcBef>
              <a:spcAft>
                <a:spcPts val="0"/>
              </a:spcAft>
              <a:buClr>
                <a:schemeClr val="dk1"/>
              </a:buClr>
              <a:buSzPts val="1100"/>
              <a:buAutoNum type="arabicPeriod"/>
            </a:pPr>
            <a:r>
              <a:rPr lang="en" u="sng">
                <a:solidFill>
                  <a:schemeClr val="dk1"/>
                </a:solidFill>
                <a:hlinkClick r:id="rId8">
                  <a:extLst>
                    <a:ext uri="{A12FA001-AC4F-418D-AE19-62706E023703}">
                      <ahyp:hlinkClr val="tx"/>
                    </a:ext>
                  </a:extLst>
                </a:hlinkClick>
              </a:rPr>
              <a:t>https://imotions.com/</a:t>
            </a:r>
            <a:endParaRPr>
              <a:solidFill>
                <a:schemeClr val="dk2"/>
              </a:solidFill>
            </a:endParaRPr>
          </a:p>
          <a:p>
            <a:pPr indent="-298450" lvl="0" marL="457200" rtl="0" algn="l">
              <a:spcBef>
                <a:spcPts val="0"/>
              </a:spcBef>
              <a:spcAft>
                <a:spcPts val="0"/>
              </a:spcAft>
              <a:buClr>
                <a:schemeClr val="dk1"/>
              </a:buClr>
              <a:buSzPts val="1100"/>
              <a:buAutoNum type="arabicPeriod"/>
            </a:pPr>
            <a:r>
              <a:rPr lang="en" u="sng">
                <a:solidFill>
                  <a:schemeClr val="dk1"/>
                </a:solidFill>
                <a:hlinkClick r:id="rId9">
                  <a:extLst>
                    <a:ext uri="{A12FA001-AC4F-418D-AE19-62706E023703}">
                      <ahyp:hlinkClr val="tx"/>
                    </a:ext>
                  </a:extLst>
                </a:hlinkClick>
              </a:rPr>
              <a:t>https://grabcad.com/library/sony-imx258-camera-module-1</a:t>
            </a:r>
            <a:endParaRPr>
              <a:solidFill>
                <a:schemeClr val="dk2"/>
              </a:solidFill>
            </a:endParaRPr>
          </a:p>
          <a:p>
            <a:pPr indent="-298450" lvl="0" marL="457200" rtl="0" algn="l">
              <a:spcBef>
                <a:spcPts val="0"/>
              </a:spcBef>
              <a:spcAft>
                <a:spcPts val="0"/>
              </a:spcAft>
              <a:buClr>
                <a:schemeClr val="dk1"/>
              </a:buClr>
              <a:buSzPts val="1100"/>
              <a:buAutoNum type="arabicPeriod"/>
            </a:pPr>
            <a:r>
              <a:rPr lang="en" u="sng">
                <a:solidFill>
                  <a:schemeClr val="dk1"/>
                </a:solidFill>
                <a:hlinkClick r:id="rId10">
                  <a:extLst>
                    <a:ext uri="{A12FA001-AC4F-418D-AE19-62706E023703}">
                      <ahyp:hlinkClr val="tx"/>
                    </a:ext>
                  </a:extLst>
                </a:hlinkClick>
              </a:rPr>
              <a:t>Khan MQ, Lee S. Gaze and Eye Tracking: Techniques and Applications in ADAS. Sensors (Basel). 2019 Dec 14;19(24):5540. doi: 10.3390/s19245540. PMID: 31847432; PMCID: PMC6960643.</a:t>
            </a:r>
            <a:endParaRPr/>
          </a:p>
        </p:txBody>
      </p:sp>
      <p:pic>
        <p:nvPicPr>
          <p:cNvPr descr="Street in New York City lined with towering skyscrapers." id="405" name="Google Shape;405;p55"/>
          <p:cNvPicPr preferRelativeResize="0"/>
          <p:nvPr/>
        </p:nvPicPr>
        <p:blipFill rotWithShape="1">
          <a:blip r:embed="rId11">
            <a:alphaModFix/>
          </a:blip>
          <a:srcRect b="1916" l="0" r="0" t="23216"/>
          <a:stretch/>
        </p:blipFill>
        <p:spPr>
          <a:xfrm>
            <a:off x="4572000" y="0"/>
            <a:ext cx="4572001" cy="5143500"/>
          </a:xfrm>
          <a:prstGeom prst="rect">
            <a:avLst/>
          </a:prstGeom>
          <a:noFill/>
          <a:ln>
            <a:noFill/>
          </a:ln>
        </p:spPr>
      </p:pic>
      <p:cxnSp>
        <p:nvCxnSpPr>
          <p:cNvPr id="406" name="Google Shape;406;p55"/>
          <p:cNvCxnSpPr/>
          <p:nvPr/>
        </p:nvCxnSpPr>
        <p:spPr>
          <a:xfrm>
            <a:off x="441829" y="1241885"/>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407" name="Google Shape;407;p55"/>
          <p:cNvCxnSpPr/>
          <p:nvPr/>
        </p:nvCxnSpPr>
        <p:spPr>
          <a:xfrm>
            <a:off x="4572004" y="0"/>
            <a:ext cx="0" cy="518820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sp>
        <p:nvSpPr>
          <p:cNvPr id="412" name="Google Shape;412;p56"/>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TITLE</a:t>
            </a:r>
            <a:endParaRPr/>
          </a:p>
          <a:p>
            <a:pPr indent="0" lvl="0" marL="0" rtl="0" algn="r">
              <a:spcBef>
                <a:spcPts val="0"/>
              </a:spcBef>
              <a:spcAft>
                <a:spcPts val="0"/>
              </a:spcAft>
              <a:buNone/>
            </a:pPr>
            <a:r>
              <a:rPr lang="en"/>
              <a:t>HERE</a:t>
            </a:r>
            <a:endParaRPr/>
          </a:p>
        </p:txBody>
      </p:sp>
      <p:sp>
        <p:nvSpPr>
          <p:cNvPr id="413" name="Google Shape;413;p56"/>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Since its founding in 1831, NYU has been an innovator in higher education, reaching out to an emerging middle class, embracing an urban identity and professional focus, and promoting a global vision that informs its 19 schools and colleges.</a:t>
            </a:r>
            <a:endParaRPr/>
          </a:p>
        </p:txBody>
      </p:sp>
      <p:cxnSp>
        <p:nvCxnSpPr>
          <p:cNvPr id="414" name="Google Shape;414;p56"/>
          <p:cNvCxnSpPr/>
          <p:nvPr/>
        </p:nvCxnSpPr>
        <p:spPr>
          <a:xfrm>
            <a:off x="2900432" y="2518986"/>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57"/>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HISTORY IN</a:t>
            </a:r>
            <a:endParaRPr/>
          </a:p>
          <a:p>
            <a:pPr indent="0" lvl="0" marL="0" rtl="0" algn="l">
              <a:spcBef>
                <a:spcPts val="0"/>
              </a:spcBef>
              <a:spcAft>
                <a:spcPts val="0"/>
              </a:spcAft>
              <a:buNone/>
            </a:pPr>
            <a:r>
              <a:rPr lang="en"/>
              <a:t>TWO PARAGRAPHS</a:t>
            </a:r>
            <a:endParaRPr/>
          </a:p>
        </p:txBody>
      </p:sp>
      <p:sp>
        <p:nvSpPr>
          <p:cNvPr id="420" name="Google Shape;420;p57"/>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Since its founding in 1831, NYU has been an innovator in higher education, reaching out to an emerging middle class, embracing an urban identity and professional focus, and promoting a global vision that informs its 19 schools and colleges.</a:t>
            </a:r>
            <a:endParaRPr/>
          </a:p>
        </p:txBody>
      </p:sp>
      <p:cxnSp>
        <p:nvCxnSpPr>
          <p:cNvPr id="421" name="Google Shape;421;p57"/>
          <p:cNvCxnSpPr/>
          <p:nvPr/>
        </p:nvCxnSpPr>
        <p:spPr>
          <a:xfrm>
            <a:off x="418229" y="2012625"/>
            <a:ext cx="621600" cy="0"/>
          </a:xfrm>
          <a:prstGeom prst="straightConnector1">
            <a:avLst/>
          </a:prstGeom>
          <a:noFill/>
          <a:ln cap="flat" cmpd="sng" w="76200">
            <a:solidFill>
              <a:srgbClr val="8900E1"/>
            </a:solidFill>
            <a:prstDash val="solid"/>
            <a:round/>
            <a:headEnd len="med" w="med" type="none"/>
            <a:tailEnd len="med" w="med" type="none"/>
          </a:ln>
        </p:spPr>
      </p:cxnSp>
      <p:sp>
        <p:nvSpPr>
          <p:cNvPr id="422" name="Google Shape;422;p57"/>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Today, that trailblazing spirit makes NYU one of the most prominent and respected research universities in the world, featuring top-ranked academic programs and accepting fewer than one-in-five undergraduates.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sp>
        <p:nvSpPr>
          <p:cNvPr id="427" name="Google Shape;427;p58"/>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ONLY SLIDE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AN IMPORTANT</a:t>
            </a:r>
            <a:endParaRPr>
              <a:solidFill>
                <a:srgbClr val="333333"/>
              </a:solidFill>
            </a:endParaRPr>
          </a:p>
          <a:p>
            <a:pPr indent="0" lvl="0" marL="0" rtl="0" algn="l">
              <a:spcBef>
                <a:spcPts val="0"/>
              </a:spcBef>
              <a:spcAft>
                <a:spcPts val="0"/>
              </a:spcAft>
              <a:buNone/>
            </a:pPr>
            <a:r>
              <a:rPr lang="en">
                <a:solidFill>
                  <a:srgbClr val="333333"/>
                </a:solidFill>
              </a:rPr>
              <a:t>QUOTE BELONGS</a:t>
            </a:r>
            <a:endParaRPr>
              <a:solidFill>
                <a:srgbClr val="333333"/>
              </a:solidFill>
            </a:endParaRPr>
          </a:p>
          <a:p>
            <a:pPr indent="0" lvl="0" marL="0" rtl="0" algn="l">
              <a:spcBef>
                <a:spcPts val="0"/>
              </a:spcBef>
              <a:spcAft>
                <a:spcPts val="0"/>
              </a:spcAft>
              <a:buNone/>
            </a:pPr>
            <a:r>
              <a:rPr lang="en">
                <a:solidFill>
                  <a:srgbClr val="333333"/>
                </a:solidFill>
              </a:rPr>
              <a:t>ON </a:t>
            </a:r>
            <a:r>
              <a:rPr lang="en">
                <a:solidFill>
                  <a:srgbClr val="FFFFFF"/>
                </a:solidFill>
                <a:highlight>
                  <a:srgbClr val="8900E1"/>
                </a:highlight>
              </a:rPr>
              <a:t>THIS PAGE.</a:t>
            </a:r>
            <a:r>
              <a:rPr lang="en">
                <a:highlight>
                  <a:srgbClr val="9A6ABA"/>
                </a:highlight>
              </a:rPr>
              <a:t> </a:t>
            </a:r>
            <a:endParaRPr>
              <a:highlight>
                <a:srgbClr val="9A6ABA"/>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Image placeholder" id="144" name="Google Shape;144;p24"/>
          <p:cNvPicPr preferRelativeResize="0"/>
          <p:nvPr/>
        </p:nvPicPr>
        <p:blipFill rotWithShape="1">
          <a:blip r:embed="rId3">
            <a:alphaModFix/>
          </a:blip>
          <a:srcRect b="0" l="0" r="0" t="0"/>
          <a:stretch/>
        </p:blipFill>
        <p:spPr>
          <a:xfrm>
            <a:off x="3780200" y="1462959"/>
            <a:ext cx="1583602" cy="1583602"/>
          </a:xfrm>
          <a:prstGeom prst="rect">
            <a:avLst/>
          </a:prstGeom>
          <a:noFill/>
          <a:ln>
            <a:noFill/>
          </a:ln>
        </p:spPr>
      </p:pic>
      <p:pic>
        <p:nvPicPr>
          <p:cNvPr descr="Image placeholder" id="145" name="Google Shape;145;p24"/>
          <p:cNvPicPr preferRelativeResize="0"/>
          <p:nvPr/>
        </p:nvPicPr>
        <p:blipFill rotWithShape="1">
          <a:blip r:embed="rId3">
            <a:alphaModFix/>
          </a:blip>
          <a:srcRect b="0" l="0" r="0" t="0"/>
          <a:stretch/>
        </p:blipFill>
        <p:spPr>
          <a:xfrm>
            <a:off x="6365300" y="1462959"/>
            <a:ext cx="1583602" cy="1583602"/>
          </a:xfrm>
          <a:prstGeom prst="rect">
            <a:avLst/>
          </a:prstGeom>
          <a:noFill/>
          <a:ln>
            <a:noFill/>
          </a:ln>
        </p:spPr>
      </p:pic>
      <p:sp>
        <p:nvSpPr>
          <p:cNvPr id="146" name="Google Shape;146;p24"/>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47" name="Google Shape;147;p24"/>
          <p:cNvSpPr txBox="1"/>
          <p:nvPr/>
        </p:nvSpPr>
        <p:spPr>
          <a:xfrm>
            <a:off x="73365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The Need</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Jessica requires a mobile eye gaze solution that provides </a:t>
            </a:r>
            <a:r>
              <a:rPr b="1" lang="en" sz="1000">
                <a:solidFill>
                  <a:srgbClr val="333333"/>
                </a:solidFill>
                <a:latin typeface="Montserrat"/>
                <a:ea typeface="Montserrat"/>
                <a:cs typeface="Montserrat"/>
                <a:sym typeface="Montserrat"/>
              </a:rPr>
              <a:t>desktop-level precision and reliability</a:t>
            </a:r>
            <a:r>
              <a:rPr lang="en" sz="1000">
                <a:solidFill>
                  <a:srgbClr val="333333"/>
                </a:solidFill>
                <a:latin typeface="Montserrat"/>
                <a:ea typeface="Montserrat"/>
                <a:cs typeface="Montserrat"/>
                <a:sym typeface="Montserrat"/>
              </a:rPr>
              <a:t>.</a:t>
            </a:r>
            <a:endParaRPr sz="1000">
              <a:solidFill>
                <a:srgbClr val="333333"/>
              </a:solidFill>
              <a:latin typeface="Montserrat"/>
              <a:ea typeface="Montserrat"/>
              <a:cs typeface="Montserrat"/>
              <a:sym typeface="Montserrat"/>
            </a:endParaRPr>
          </a:p>
        </p:txBody>
      </p:sp>
      <p:sp>
        <p:nvSpPr>
          <p:cNvPr id="148" name="Google Shape;148;p24"/>
          <p:cNvSpPr txBox="1"/>
          <p:nvPr/>
        </p:nvSpPr>
        <p:spPr>
          <a:xfrm>
            <a:off x="3375450" y="3185100"/>
            <a:ext cx="2297400" cy="1583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Current iPhone Solutions Fall Short</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iPhone's built-in eye gaze system has </a:t>
            </a:r>
            <a:r>
              <a:rPr b="1" lang="en" sz="1000">
                <a:solidFill>
                  <a:srgbClr val="333333"/>
                </a:solidFill>
                <a:latin typeface="Montserrat"/>
                <a:ea typeface="Montserrat"/>
                <a:cs typeface="Montserrat"/>
                <a:sym typeface="Montserrat"/>
              </a:rPr>
              <a:t>poor tracking accuracy</a:t>
            </a:r>
            <a:r>
              <a:rPr lang="en" sz="1000">
                <a:solidFill>
                  <a:srgbClr val="333333"/>
                </a:solidFill>
                <a:latin typeface="Montserrat"/>
                <a:ea typeface="Montserrat"/>
                <a:cs typeface="Montserrat"/>
                <a:sym typeface="Montserrat"/>
              </a:rPr>
              <a:t> during actual use, making communication and control impossible.</a:t>
            </a:r>
            <a:endParaRPr sz="1000">
              <a:solidFill>
                <a:srgbClr val="333333"/>
              </a:solidFill>
              <a:latin typeface="Montserrat"/>
              <a:ea typeface="Montserrat"/>
              <a:cs typeface="Montserrat"/>
              <a:sym typeface="Montserrat"/>
            </a:endParaRPr>
          </a:p>
        </p:txBody>
      </p:sp>
      <p:sp>
        <p:nvSpPr>
          <p:cNvPr id="149" name="Google Shape;149;p24"/>
          <p:cNvSpPr txBox="1"/>
          <p:nvPr/>
        </p:nvSpPr>
        <p:spPr>
          <a:xfrm>
            <a:off x="601725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The Gap</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No existing solution bridges the gap between </a:t>
            </a:r>
            <a:r>
              <a:rPr b="1" lang="en" sz="1000">
                <a:solidFill>
                  <a:srgbClr val="333333"/>
                </a:solidFill>
                <a:latin typeface="Montserrat"/>
                <a:ea typeface="Montserrat"/>
                <a:cs typeface="Montserrat"/>
                <a:sym typeface="Montserrat"/>
              </a:rPr>
              <a:t>mobile portability</a:t>
            </a:r>
            <a:r>
              <a:rPr lang="en" sz="1000">
                <a:solidFill>
                  <a:srgbClr val="333333"/>
                </a:solidFill>
                <a:latin typeface="Montserrat"/>
                <a:ea typeface="Montserrat"/>
                <a:cs typeface="Montserrat"/>
                <a:sym typeface="Montserrat"/>
              </a:rPr>
              <a:t> and </a:t>
            </a:r>
            <a:r>
              <a:rPr b="1" lang="en" sz="1000">
                <a:solidFill>
                  <a:srgbClr val="333333"/>
                </a:solidFill>
                <a:latin typeface="Montserrat"/>
                <a:ea typeface="Montserrat"/>
                <a:cs typeface="Montserrat"/>
                <a:sym typeface="Montserrat"/>
              </a:rPr>
              <a:t>professional-grade eye tracking accuracy</a:t>
            </a:r>
            <a:r>
              <a:rPr lang="en" sz="1000">
                <a:solidFill>
                  <a:srgbClr val="333333"/>
                </a:solidFill>
                <a:latin typeface="Montserrat"/>
                <a:ea typeface="Montserrat"/>
                <a:cs typeface="Montserrat"/>
                <a:sym typeface="Montserrat"/>
              </a:rPr>
              <a:t>.</a:t>
            </a:r>
            <a:endParaRPr sz="1000">
              <a:solidFill>
                <a:srgbClr val="333333"/>
              </a:solidFill>
              <a:latin typeface="Montserrat"/>
              <a:ea typeface="Montserrat"/>
              <a:cs typeface="Montserrat"/>
              <a:sym typeface="Montserrat"/>
            </a:endParaRPr>
          </a:p>
        </p:txBody>
      </p:sp>
      <p:pic>
        <p:nvPicPr>
          <p:cNvPr descr="Image placeholder" id="150" name="Google Shape;150;p24"/>
          <p:cNvPicPr preferRelativeResize="0"/>
          <p:nvPr/>
        </p:nvPicPr>
        <p:blipFill rotWithShape="1">
          <a:blip r:embed="rId3">
            <a:alphaModFix/>
          </a:blip>
          <a:srcRect b="0" l="0" r="0" t="0"/>
          <a:stretch/>
        </p:blipFill>
        <p:spPr>
          <a:xfrm>
            <a:off x="1142800" y="1462959"/>
            <a:ext cx="1583602" cy="1583602"/>
          </a:xfrm>
          <a:prstGeom prst="rect">
            <a:avLst/>
          </a:prstGeom>
          <a:noFill/>
          <a:ln>
            <a:noFill/>
          </a:ln>
        </p:spPr>
      </p:pic>
      <p:pic>
        <p:nvPicPr>
          <p:cNvPr id="151" name="Google Shape;151;p24" title="Completed.png"/>
          <p:cNvPicPr preferRelativeResize="0"/>
          <p:nvPr/>
        </p:nvPicPr>
        <p:blipFill>
          <a:blip r:embed="rId4">
            <a:alphaModFix/>
          </a:blip>
          <a:stretch>
            <a:fillRect/>
          </a:stretch>
        </p:blipFill>
        <p:spPr>
          <a:xfrm>
            <a:off x="1142800" y="1462950"/>
            <a:ext cx="1583600" cy="1597350"/>
          </a:xfrm>
          <a:prstGeom prst="rect">
            <a:avLst/>
          </a:prstGeom>
          <a:noFill/>
          <a:ln>
            <a:noFill/>
          </a:ln>
        </p:spPr>
      </p:pic>
      <p:pic>
        <p:nvPicPr>
          <p:cNvPr id="152" name="Google Shape;152;p24" title="No Conversation 3.png"/>
          <p:cNvPicPr preferRelativeResize="0"/>
          <p:nvPr/>
        </p:nvPicPr>
        <p:blipFill>
          <a:blip r:embed="rId5">
            <a:alphaModFix/>
          </a:blip>
          <a:stretch>
            <a:fillRect/>
          </a:stretch>
        </p:blipFill>
        <p:spPr>
          <a:xfrm>
            <a:off x="3780200" y="1462950"/>
            <a:ext cx="1583600" cy="1583600"/>
          </a:xfrm>
          <a:prstGeom prst="rect">
            <a:avLst/>
          </a:prstGeom>
          <a:noFill/>
          <a:ln>
            <a:noFill/>
          </a:ln>
        </p:spPr>
      </p:pic>
      <p:pic>
        <p:nvPicPr>
          <p:cNvPr id="153" name="Google Shape;153;p24" title="Page Not Found 2.png"/>
          <p:cNvPicPr preferRelativeResize="0"/>
          <p:nvPr/>
        </p:nvPicPr>
        <p:blipFill>
          <a:blip r:embed="rId6">
            <a:alphaModFix/>
          </a:blip>
          <a:stretch>
            <a:fillRect/>
          </a:stretch>
        </p:blipFill>
        <p:spPr>
          <a:xfrm>
            <a:off x="6365300" y="1462950"/>
            <a:ext cx="1583600" cy="1583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6" name="Shape 436"/>
        <p:cNvGrpSpPr/>
        <p:nvPr/>
      </p:nvGrpSpPr>
      <p:grpSpPr>
        <a:xfrm>
          <a:off x="0" y="0"/>
          <a:ext cx="0" cy="0"/>
          <a:chOff x="0" y="0"/>
          <a:chExt cx="0" cy="0"/>
        </a:xfrm>
      </p:grpSpPr>
      <p:pic>
        <p:nvPicPr>
          <p:cNvPr descr="Image placeholder" id="437" name="Google Shape;437;p60"/>
          <p:cNvPicPr preferRelativeResize="0"/>
          <p:nvPr/>
        </p:nvPicPr>
        <p:blipFill rotWithShape="1">
          <a:blip r:embed="rId3">
            <a:alphaModFix/>
          </a:blip>
          <a:srcRect b="0" l="0" r="0" t="0"/>
          <a:stretch/>
        </p:blipFill>
        <p:spPr>
          <a:xfrm>
            <a:off x="3780200" y="1462959"/>
            <a:ext cx="1583602" cy="1583602"/>
          </a:xfrm>
          <a:prstGeom prst="rect">
            <a:avLst/>
          </a:prstGeom>
          <a:noFill/>
          <a:ln>
            <a:noFill/>
          </a:ln>
        </p:spPr>
      </p:pic>
      <p:pic>
        <p:nvPicPr>
          <p:cNvPr descr="Image placeholder" id="438" name="Google Shape;438;p60"/>
          <p:cNvPicPr preferRelativeResize="0"/>
          <p:nvPr/>
        </p:nvPicPr>
        <p:blipFill rotWithShape="1">
          <a:blip r:embed="rId3">
            <a:alphaModFix/>
          </a:blip>
          <a:srcRect b="0" l="0" r="0" t="0"/>
          <a:stretch/>
        </p:blipFill>
        <p:spPr>
          <a:xfrm>
            <a:off x="6365300" y="1462959"/>
            <a:ext cx="1583602" cy="1583602"/>
          </a:xfrm>
          <a:prstGeom prst="rect">
            <a:avLst/>
          </a:prstGeom>
          <a:noFill/>
          <a:ln>
            <a:noFill/>
          </a:ln>
        </p:spPr>
      </p:pic>
      <p:sp>
        <p:nvSpPr>
          <p:cNvPr id="439" name="Google Shape;439;p60"/>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WITH LIST ITEMS</a:t>
            </a:r>
            <a:endParaRPr/>
          </a:p>
        </p:txBody>
      </p:sp>
      <p:sp>
        <p:nvSpPr>
          <p:cNvPr id="440" name="Google Shape;440;p60"/>
          <p:cNvSpPr txBox="1"/>
          <p:nvPr/>
        </p:nvSpPr>
        <p:spPr>
          <a:xfrm>
            <a:off x="73365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First Item</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New York University has grown into one of the nation's leading institutions of higher ed</a:t>
            </a:r>
            <a:endParaRPr sz="1000">
              <a:solidFill>
                <a:srgbClr val="333333"/>
              </a:solidFill>
              <a:latin typeface="Montserrat"/>
              <a:ea typeface="Montserrat"/>
              <a:cs typeface="Montserrat"/>
              <a:sym typeface="Montserrat"/>
            </a:endParaRPr>
          </a:p>
        </p:txBody>
      </p:sp>
      <p:sp>
        <p:nvSpPr>
          <p:cNvPr id="441" name="Google Shape;441;p60"/>
          <p:cNvSpPr txBox="1"/>
          <p:nvPr/>
        </p:nvSpPr>
        <p:spPr>
          <a:xfrm>
            <a:off x="337545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Second Item</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New York University has grown into one of the nation's leading institutions of higher ed</a:t>
            </a:r>
            <a:endParaRPr sz="1000">
              <a:solidFill>
                <a:srgbClr val="333333"/>
              </a:solidFill>
              <a:latin typeface="Montserrat"/>
              <a:ea typeface="Montserrat"/>
              <a:cs typeface="Montserrat"/>
              <a:sym typeface="Montserrat"/>
            </a:endParaRPr>
          </a:p>
        </p:txBody>
      </p:sp>
      <p:sp>
        <p:nvSpPr>
          <p:cNvPr id="442" name="Google Shape;442;p60"/>
          <p:cNvSpPr txBox="1"/>
          <p:nvPr/>
        </p:nvSpPr>
        <p:spPr>
          <a:xfrm>
            <a:off x="601725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Third Item</a:t>
            </a:r>
            <a:endParaRPr sz="1200">
              <a:solidFill>
                <a:srgbClr val="57068C"/>
              </a:solidFill>
              <a:latin typeface="Montserrat ExtraBold"/>
              <a:ea typeface="Montserrat ExtraBold"/>
              <a:cs typeface="Montserrat ExtraBold"/>
              <a:sym typeface="Montserrat ExtraBold"/>
            </a:endParaRPr>
          </a:p>
          <a:p>
            <a:pPr indent="0" lvl="0" marL="0" rtl="0" algn="ctr">
              <a:lnSpc>
                <a:spcPct val="125000"/>
              </a:lnSpc>
              <a:spcBef>
                <a:spcPts val="600"/>
              </a:spcBef>
              <a:spcAft>
                <a:spcPts val="600"/>
              </a:spcAft>
              <a:buNone/>
            </a:pPr>
            <a:r>
              <a:rPr lang="en" sz="1000">
                <a:solidFill>
                  <a:srgbClr val="333333"/>
                </a:solidFill>
                <a:latin typeface="Montserrat"/>
                <a:ea typeface="Montserrat"/>
                <a:cs typeface="Montserrat"/>
                <a:sym typeface="Montserrat"/>
              </a:rPr>
              <a:t>New York University has grown into one of the nation's leading institutions of higher ed</a:t>
            </a:r>
            <a:endParaRPr sz="1000">
              <a:solidFill>
                <a:srgbClr val="333333"/>
              </a:solidFill>
              <a:latin typeface="Montserrat"/>
              <a:ea typeface="Montserrat"/>
              <a:cs typeface="Montserrat"/>
              <a:sym typeface="Montserrat"/>
            </a:endParaRPr>
          </a:p>
        </p:txBody>
      </p:sp>
      <p:pic>
        <p:nvPicPr>
          <p:cNvPr descr="Image placeholder" id="443" name="Google Shape;443;p60"/>
          <p:cNvPicPr preferRelativeResize="0"/>
          <p:nvPr/>
        </p:nvPicPr>
        <p:blipFill rotWithShape="1">
          <a:blip r:embed="rId3">
            <a:alphaModFix/>
          </a:blip>
          <a:srcRect b="0" l="0" r="0" t="0"/>
          <a:stretch/>
        </p:blipFill>
        <p:spPr>
          <a:xfrm>
            <a:off x="1142800" y="1462959"/>
            <a:ext cx="1583602" cy="15836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WITH SMALL TITLE</a:t>
            </a:r>
            <a:endParaRPr/>
          </a:p>
        </p:txBody>
      </p:sp>
      <p:sp>
        <p:nvSpPr>
          <p:cNvPr id="449" name="Google Shape;449;p61"/>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Since its founding in 1831, NYU has been an innovator in higher education, reaching out to an emerging middle class, embracing an urban identity and professional focus, and promoting a global vision that informs its 19 schools and colleges.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sp>
        <p:nvSpPr>
          <p:cNvPr id="454" name="Google Shape;454;p62"/>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WITH IMAGE</a:t>
            </a:r>
            <a:endParaRPr/>
          </a:p>
        </p:txBody>
      </p:sp>
      <p:sp>
        <p:nvSpPr>
          <p:cNvPr id="455" name="Google Shape;455;p62"/>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Today, that trailblazing spirit makes NYU one of the most prominent and respected research universities in the world, featuring top-ranked academic programs and accepting fewer than one-in-five undergraduates.</a:t>
            </a:r>
            <a:endParaRPr/>
          </a:p>
        </p:txBody>
      </p:sp>
      <p:pic>
        <p:nvPicPr>
          <p:cNvPr descr="Street in New York City lined with towering skyscrapers." id="456" name="Google Shape;456;p62"/>
          <p:cNvPicPr preferRelativeResize="0"/>
          <p:nvPr/>
        </p:nvPicPr>
        <p:blipFill rotWithShape="1">
          <a:blip r:embed="rId3">
            <a:alphaModFix/>
          </a:blip>
          <a:srcRect b="1916" l="0" r="0" t="23216"/>
          <a:stretch/>
        </p:blipFill>
        <p:spPr>
          <a:xfrm>
            <a:off x="4572000" y="0"/>
            <a:ext cx="4572001" cy="5143500"/>
          </a:xfrm>
          <a:prstGeom prst="rect">
            <a:avLst/>
          </a:prstGeom>
          <a:noFill/>
          <a:ln>
            <a:noFill/>
          </a:ln>
        </p:spPr>
      </p:pic>
      <p:cxnSp>
        <p:nvCxnSpPr>
          <p:cNvPr id="457" name="Google Shape;457;p62"/>
          <p:cNvCxnSpPr/>
          <p:nvPr/>
        </p:nvCxnSpPr>
        <p:spPr>
          <a:xfrm>
            <a:off x="418229" y="2012625"/>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458" name="Google Shape;458;p62"/>
          <p:cNvCxnSpPr/>
          <p:nvPr/>
        </p:nvCxnSpPr>
        <p:spPr>
          <a:xfrm>
            <a:off x="4572004" y="0"/>
            <a:ext cx="0" cy="518820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p63"/>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Click to add caption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 name="Shape 467"/>
        <p:cNvGrpSpPr/>
        <p:nvPr/>
      </p:nvGrpSpPr>
      <p:grpSpPr>
        <a:xfrm>
          <a:off x="0" y="0"/>
          <a:ext cx="0" cy="0"/>
          <a:chOff x="0" y="0"/>
          <a:chExt cx="0" cy="0"/>
        </a:xfrm>
      </p:grpSpPr>
      <p:sp>
        <p:nvSpPr>
          <p:cNvPr id="468" name="Google Shape;468;p64"/>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QUOTES</a:t>
            </a:r>
            <a:endParaRPr/>
          </a:p>
          <a:p>
            <a:pPr indent="0" lvl="0" marL="0" rtl="0" algn="ctr">
              <a:spcBef>
                <a:spcPts val="0"/>
              </a:spcBef>
              <a:spcAft>
                <a:spcPts val="0"/>
              </a:spcAft>
              <a:buNone/>
            </a:pPr>
            <a:r>
              <a:rPr lang="en"/>
              <a:t>DESERVE TO BE</a:t>
            </a:r>
            <a:endParaRPr/>
          </a:p>
          <a:p>
            <a:pPr indent="0" lvl="0" marL="0" rtl="0" algn="ctr">
              <a:spcBef>
                <a:spcPts val="0"/>
              </a:spcBef>
              <a:spcAft>
                <a:spcPts val="0"/>
              </a:spcAft>
              <a:buNone/>
            </a:pPr>
            <a:r>
              <a:rPr lang="en"/>
              <a:t>LARGER THAN</a:t>
            </a:r>
            <a:endParaRPr/>
          </a:p>
          <a:p>
            <a:pPr indent="0" lvl="0" marL="0" rtl="0" algn="ctr">
              <a:spcBef>
                <a:spcPts val="0"/>
              </a:spcBef>
              <a:spcAft>
                <a:spcPts val="0"/>
              </a:spcAft>
              <a:buNone/>
            </a:pPr>
            <a:r>
              <a:rPr lang="en"/>
              <a:t>LIFE ITSELF.</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2" name="Shape 472"/>
        <p:cNvGrpSpPr/>
        <p:nvPr/>
      </p:nvGrpSpPr>
      <p:grpSpPr>
        <a:xfrm>
          <a:off x="0" y="0"/>
          <a:ext cx="0" cy="0"/>
          <a:chOff x="0" y="0"/>
          <a:chExt cx="0" cy="0"/>
        </a:xfrm>
      </p:grpSpPr>
      <p:sp>
        <p:nvSpPr>
          <p:cNvPr id="473" name="Google Shape;473;p65"/>
          <p:cNvSpPr txBox="1"/>
          <p:nvPr>
            <p:ph type="title"/>
          </p:nvPr>
        </p:nvSpPr>
        <p:spPr>
          <a:xfrm>
            <a:off x="311700" y="407700"/>
            <a:ext cx="8520600" cy="193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100%</a:t>
            </a:r>
            <a:endParaRPr/>
          </a:p>
        </p:txBody>
      </p:sp>
      <p:sp>
        <p:nvSpPr>
          <p:cNvPr id="474" name="Google Shape;474;p65"/>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 that trailblazing spirit makes NYU one of the most prominent and respected research universities in the world.</a:t>
            </a:r>
            <a:endParaRPr/>
          </a:p>
        </p:txBody>
      </p:sp>
      <p:sp>
        <p:nvSpPr>
          <p:cNvPr id="475" name="Google Shape;475;p65"/>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8900E1"/>
                </a:solidFill>
              </a:rPr>
              <a:t>INCREASE SINCE 2010</a:t>
            </a:r>
            <a:endParaRPr>
              <a:solidFill>
                <a:srgbClr val="8900E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66"/>
          <p:cNvSpPr txBox="1"/>
          <p:nvPr>
            <p:ph type="title"/>
          </p:nvPr>
        </p:nvSpPr>
        <p:spPr>
          <a:xfrm>
            <a:off x="2417850" y="1323107"/>
            <a:ext cx="4308300" cy="10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TEMPLATE NOTES</a:t>
            </a:r>
            <a:endParaRPr/>
          </a:p>
        </p:txBody>
      </p:sp>
      <p:sp>
        <p:nvSpPr>
          <p:cNvPr id="481" name="Google Shape;481;p66"/>
          <p:cNvSpPr txBox="1"/>
          <p:nvPr>
            <p:ph idx="1" type="body"/>
          </p:nvPr>
        </p:nvSpPr>
        <p:spPr>
          <a:xfrm>
            <a:off x="2237100" y="2511280"/>
            <a:ext cx="4669800" cy="16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template is part of the </a:t>
            </a:r>
            <a:r>
              <a:rPr b="1" lang="en" u="sng">
                <a:solidFill>
                  <a:schemeClr val="hlink"/>
                </a:solidFill>
                <a:hlinkClick r:id="rId3"/>
              </a:rPr>
              <a:t>NYU Templates collection</a:t>
            </a:r>
            <a:r>
              <a:rPr lang="en"/>
              <a:t>. Refer to our </a:t>
            </a:r>
            <a:r>
              <a:rPr b="1" lang="en" u="sng">
                <a:solidFill>
                  <a:schemeClr val="hlink"/>
                </a:solidFill>
                <a:hlinkClick r:id="rId4"/>
              </a:rPr>
              <a:t>Usage Guidelines</a:t>
            </a:r>
            <a:r>
              <a:rPr lang="en"/>
              <a:t> for help topics and quick tips on how to use this template.</a:t>
            </a:r>
            <a:endParaRPr/>
          </a:p>
          <a:p>
            <a:pPr indent="0" lvl="0" marL="0" rtl="0" algn="ctr">
              <a:spcBef>
                <a:spcPts val="1600"/>
              </a:spcBef>
              <a:spcAft>
                <a:spcPts val="1600"/>
              </a:spcAft>
              <a:buNone/>
            </a:pPr>
            <a:r>
              <a:rPr lang="en"/>
              <a:t>Download the </a:t>
            </a:r>
            <a:r>
              <a:rPr b="1" lang="en" u="sng">
                <a:solidFill>
                  <a:schemeClr val="hlink"/>
                </a:solidFill>
                <a:hlinkClick r:id="rId5"/>
              </a:rPr>
              <a:t>Grackle Slides</a:t>
            </a:r>
            <a:r>
              <a:rPr lang="en"/>
              <a:t> add-on to automatically run accessibility checks on all aspects of your document and get advice on how to make things better.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4249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Sub-Problems</a:t>
            </a:r>
            <a:endParaRPr/>
          </a:p>
        </p:txBody>
      </p:sp>
      <p:sp>
        <p:nvSpPr>
          <p:cNvPr id="159" name="Google Shape;159;p25"/>
          <p:cNvSpPr txBox="1"/>
          <p:nvPr>
            <p:ph idx="1" type="body"/>
          </p:nvPr>
        </p:nvSpPr>
        <p:spPr>
          <a:xfrm>
            <a:off x="1219325" y="1638900"/>
            <a:ext cx="3011400" cy="2447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a:solidFill>
                  <a:schemeClr val="dk2"/>
                </a:solidFill>
              </a:rPr>
              <a:t>Mobile icons and interactive elements </a:t>
            </a:r>
            <a:r>
              <a:rPr b="1" lang="en">
                <a:solidFill>
                  <a:schemeClr val="dk2"/>
                </a:solidFill>
              </a:rPr>
              <a:t>too small</a:t>
            </a:r>
            <a:r>
              <a:rPr lang="en">
                <a:solidFill>
                  <a:schemeClr val="dk2"/>
                </a:solidFill>
              </a:rPr>
              <a:t> for accurate eye gaze selection</a:t>
            </a:r>
            <a:endParaRPr>
              <a:solidFill>
                <a:schemeClr val="dk2"/>
              </a:solidFill>
            </a:endParaRPr>
          </a:p>
          <a:p>
            <a:pPr indent="-304800" lvl="0" marL="457200" rtl="0" algn="l">
              <a:spcBef>
                <a:spcPts val="0"/>
              </a:spcBef>
              <a:spcAft>
                <a:spcPts val="0"/>
              </a:spcAft>
              <a:buClr>
                <a:schemeClr val="dk1"/>
              </a:buClr>
              <a:buSzPts val="1200"/>
              <a:buChar char="●"/>
            </a:pPr>
            <a:r>
              <a:rPr b="1" lang="en">
                <a:solidFill>
                  <a:schemeClr val="dk2"/>
                </a:solidFill>
              </a:rPr>
              <a:t>Densely packed screens</a:t>
            </a:r>
            <a:r>
              <a:rPr lang="en">
                <a:solidFill>
                  <a:schemeClr val="dk2"/>
                </a:solidFill>
              </a:rPr>
              <a:t> make reliable control frustrating or impossible</a:t>
            </a:r>
            <a:endParaRPr>
              <a:solidFill>
                <a:schemeClr val="dk2"/>
              </a:solidFill>
            </a:endParaRPr>
          </a:p>
        </p:txBody>
      </p:sp>
      <p:cxnSp>
        <p:nvCxnSpPr>
          <p:cNvPr id="160" name="Google Shape;160;p25"/>
          <p:cNvCxnSpPr/>
          <p:nvPr/>
        </p:nvCxnSpPr>
        <p:spPr>
          <a:xfrm>
            <a:off x="407179" y="1419425"/>
            <a:ext cx="621600" cy="0"/>
          </a:xfrm>
          <a:prstGeom prst="straightConnector1">
            <a:avLst/>
          </a:prstGeom>
          <a:noFill/>
          <a:ln cap="flat" cmpd="sng" w="76200">
            <a:solidFill>
              <a:srgbClr val="8900E1"/>
            </a:solidFill>
            <a:prstDash val="solid"/>
            <a:round/>
            <a:headEnd len="med" w="med" type="none"/>
            <a:tailEnd len="med" w="med" type="none"/>
          </a:ln>
        </p:spPr>
      </p:cxnSp>
      <p:sp>
        <p:nvSpPr>
          <p:cNvPr id="161" name="Google Shape;161;p25"/>
          <p:cNvSpPr txBox="1"/>
          <p:nvPr>
            <p:ph idx="2" type="body"/>
          </p:nvPr>
        </p:nvSpPr>
        <p:spPr>
          <a:xfrm>
            <a:off x="4549625" y="1638900"/>
            <a:ext cx="3216300" cy="2447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Current systems </a:t>
            </a:r>
            <a:r>
              <a:rPr b="1" lang="en"/>
              <a:t>fail </a:t>
            </a:r>
            <a:r>
              <a:rPr lang="en"/>
              <a:t>in bright sunlight and dim lighting</a:t>
            </a:r>
            <a:endParaRPr/>
          </a:p>
          <a:p>
            <a:pPr indent="-304800" lvl="0" marL="457200" rtl="0" algn="l">
              <a:spcBef>
                <a:spcPts val="0"/>
              </a:spcBef>
              <a:spcAft>
                <a:spcPts val="0"/>
              </a:spcAft>
              <a:buSzPts val="1200"/>
              <a:buChar char="●"/>
            </a:pPr>
            <a:r>
              <a:rPr lang="en"/>
              <a:t>Direct sunlight </a:t>
            </a:r>
            <a:r>
              <a:rPr b="1" lang="en"/>
              <a:t>washes out tracking</a:t>
            </a:r>
            <a:r>
              <a:rPr lang="en"/>
              <a:t>; shadows create </a:t>
            </a:r>
            <a:r>
              <a:rPr b="1" lang="en"/>
              <a:t>blind spots</a:t>
            </a:r>
            <a:endParaRPr b="1"/>
          </a:p>
        </p:txBody>
      </p:sp>
      <p:sp>
        <p:nvSpPr>
          <p:cNvPr id="162" name="Google Shape;162;p25"/>
          <p:cNvSpPr txBox="1"/>
          <p:nvPr/>
        </p:nvSpPr>
        <p:spPr>
          <a:xfrm>
            <a:off x="1356625" y="1235600"/>
            <a:ext cx="2874000" cy="315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600"/>
              </a:spcAft>
              <a:buNone/>
            </a:pPr>
            <a:r>
              <a:rPr lang="en" sz="1200">
                <a:solidFill>
                  <a:srgbClr val="57068C"/>
                </a:solidFill>
                <a:latin typeface="Montserrat ExtraBold"/>
                <a:ea typeface="Montserrat ExtraBold"/>
                <a:cs typeface="Montserrat ExtraBold"/>
                <a:sym typeface="Montserrat ExtraBold"/>
              </a:rPr>
              <a:t>Icon Size &amp; Screen Real Estate</a:t>
            </a:r>
            <a:endParaRPr sz="1000">
              <a:solidFill>
                <a:srgbClr val="333333"/>
              </a:solidFill>
              <a:latin typeface="Montserrat"/>
              <a:ea typeface="Montserrat"/>
              <a:cs typeface="Montserrat"/>
              <a:sym typeface="Montserrat"/>
            </a:endParaRPr>
          </a:p>
        </p:txBody>
      </p:sp>
      <p:sp>
        <p:nvSpPr>
          <p:cNvPr id="163" name="Google Shape;163;p25"/>
          <p:cNvSpPr txBox="1"/>
          <p:nvPr/>
        </p:nvSpPr>
        <p:spPr>
          <a:xfrm>
            <a:off x="4686925" y="1235600"/>
            <a:ext cx="3550800" cy="315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600"/>
              </a:spcAft>
              <a:buNone/>
            </a:pPr>
            <a:r>
              <a:rPr lang="en" sz="1200">
                <a:solidFill>
                  <a:srgbClr val="57068C"/>
                </a:solidFill>
                <a:latin typeface="Montserrat ExtraBold"/>
                <a:ea typeface="Montserrat ExtraBold"/>
                <a:cs typeface="Montserrat ExtraBold"/>
                <a:sym typeface="Montserrat ExtraBold"/>
              </a:rPr>
              <a:t>Environmental Lighting Challenges</a:t>
            </a:r>
            <a:endParaRPr sz="1000">
              <a:solidFill>
                <a:srgbClr val="333333"/>
              </a:solidFill>
              <a:latin typeface="Montserrat"/>
              <a:ea typeface="Montserrat"/>
              <a:cs typeface="Montserrat"/>
              <a:sym typeface="Montserrat"/>
            </a:endParaRPr>
          </a:p>
        </p:txBody>
      </p:sp>
      <p:pic>
        <p:nvPicPr>
          <p:cNvPr id="164" name="Google Shape;164;p25" title="No Search Results Found.png"/>
          <p:cNvPicPr preferRelativeResize="0"/>
          <p:nvPr/>
        </p:nvPicPr>
        <p:blipFill>
          <a:blip r:embed="rId3">
            <a:alphaModFix/>
          </a:blip>
          <a:stretch>
            <a:fillRect/>
          </a:stretch>
        </p:blipFill>
        <p:spPr>
          <a:xfrm>
            <a:off x="1957275" y="3198400"/>
            <a:ext cx="1535475" cy="1535475"/>
          </a:xfrm>
          <a:prstGeom prst="rect">
            <a:avLst/>
          </a:prstGeom>
          <a:noFill/>
          <a:ln>
            <a:noFill/>
          </a:ln>
        </p:spPr>
      </p:pic>
      <p:pic>
        <p:nvPicPr>
          <p:cNvPr id="165" name="Google Shape;165;p25"/>
          <p:cNvPicPr preferRelativeResize="0"/>
          <p:nvPr/>
        </p:nvPicPr>
        <p:blipFill>
          <a:blip r:embed="rId4">
            <a:alphaModFix/>
          </a:blip>
          <a:stretch>
            <a:fillRect/>
          </a:stretch>
        </p:blipFill>
        <p:spPr>
          <a:xfrm>
            <a:off x="5555402" y="2920037"/>
            <a:ext cx="1813850" cy="181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469305"/>
            <a:ext cx="5909700" cy="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Central Question</a:t>
            </a:r>
            <a:endParaRPr sz="4200"/>
          </a:p>
        </p:txBody>
      </p:sp>
      <p:sp>
        <p:nvSpPr>
          <p:cNvPr id="171" name="Google Shape;171;p26"/>
          <p:cNvSpPr txBox="1"/>
          <p:nvPr>
            <p:ph idx="1" type="body"/>
          </p:nvPr>
        </p:nvSpPr>
        <p:spPr>
          <a:xfrm>
            <a:off x="407175" y="2013900"/>
            <a:ext cx="8096700" cy="111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Can we create a </a:t>
            </a:r>
            <a:r>
              <a:rPr b="1" lang="en" sz="1800"/>
              <a:t>phone-compatible</a:t>
            </a:r>
            <a:r>
              <a:rPr lang="en" sz="1800"/>
              <a:t> eye tracker </a:t>
            </a:r>
            <a:r>
              <a:rPr lang="en" sz="1800"/>
              <a:t>that </a:t>
            </a:r>
            <a:r>
              <a:rPr b="1" lang="en" sz="1800"/>
              <a:t>addresses precision and lighting limitations</a:t>
            </a:r>
            <a:r>
              <a:rPr lang="en" sz="1800"/>
              <a:t> through both </a:t>
            </a:r>
            <a:r>
              <a:rPr b="1" lang="en" sz="1800"/>
              <a:t>hardware innovation</a:t>
            </a:r>
            <a:r>
              <a:rPr lang="en" sz="1800"/>
              <a:t> and </a:t>
            </a:r>
            <a:r>
              <a:rPr b="1" lang="en" sz="1800"/>
              <a:t>optimized interface design</a:t>
            </a:r>
            <a:r>
              <a:rPr lang="en" sz="1800"/>
              <a:t>?</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endParaRPr/>
          </a:p>
        </p:txBody>
      </p:sp>
      <p:sp>
        <p:nvSpPr>
          <p:cNvPr id="177" name="Google Shape;177;p27"/>
          <p:cNvSpPr txBox="1"/>
          <p:nvPr>
            <p:ph idx="1" type="subTitle"/>
          </p:nvPr>
        </p:nvSpPr>
        <p:spPr>
          <a:xfrm>
            <a:off x="316950" y="2938025"/>
            <a:ext cx="40317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Research, User Research</a:t>
            </a:r>
            <a:endParaRPr/>
          </a:p>
          <a:p>
            <a:pPr indent="0" lvl="0" marL="0" rtl="0" algn="l">
              <a:spcBef>
                <a:spcPts val="1600"/>
              </a:spcBef>
              <a:spcAft>
                <a:spcPts val="1600"/>
              </a:spcAft>
              <a:buNone/>
            </a:pPr>
            <a:r>
              <a:t/>
            </a:r>
            <a:endParaRPr/>
          </a:p>
        </p:txBody>
      </p:sp>
      <p:sp>
        <p:nvSpPr>
          <p:cNvPr id="178" name="Google Shape;178;p27"/>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0">
                <a:solidFill>
                  <a:srgbClr val="8900E1"/>
                </a:solidFill>
                <a:latin typeface="Montserrat"/>
                <a:ea typeface="Montserrat"/>
                <a:cs typeface="Montserrat"/>
                <a:sym typeface="Montserrat"/>
              </a:rPr>
              <a:t>01</a:t>
            </a:r>
            <a:endParaRPr b="1" sz="25000">
              <a:solidFill>
                <a:srgbClr val="8900E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426400"/>
            <a:ext cx="83499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1: User Centered Research</a:t>
            </a:r>
            <a:endParaRPr/>
          </a:p>
        </p:txBody>
      </p:sp>
      <p:sp>
        <p:nvSpPr>
          <p:cNvPr id="184" name="Google Shape;184;p28"/>
          <p:cNvSpPr txBox="1"/>
          <p:nvPr>
            <p:ph idx="1" type="body"/>
          </p:nvPr>
        </p:nvSpPr>
        <p:spPr>
          <a:xfrm>
            <a:off x="311700" y="1199775"/>
            <a:ext cx="3840900" cy="26745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 sz="1400">
                <a:solidFill>
                  <a:schemeClr val="dk1"/>
                </a:solidFill>
              </a:rPr>
              <a:t>Meet with User</a:t>
            </a:r>
            <a:endParaRPr b="1" sz="1400">
              <a:solidFill>
                <a:schemeClr val="dk1"/>
              </a:solidFill>
            </a:endParaRPr>
          </a:p>
          <a:p>
            <a:pPr indent="-298450" lvl="0" marL="457200" rtl="0" algn="l">
              <a:lnSpc>
                <a:spcPct val="150000"/>
              </a:lnSpc>
              <a:spcBef>
                <a:spcPts val="1200"/>
              </a:spcBef>
              <a:spcAft>
                <a:spcPts val="0"/>
              </a:spcAft>
              <a:buClr>
                <a:srgbClr val="000000"/>
              </a:buClr>
              <a:buSzPts val="1100"/>
              <a:buFont typeface="Arial"/>
              <a:buChar char="●"/>
            </a:pPr>
            <a:r>
              <a:rPr lang="en"/>
              <a:t>Observed how she uses her eye-tracking device</a:t>
            </a:r>
            <a:endParaRPr/>
          </a:p>
          <a:p>
            <a:pPr indent="-298450" lvl="0" marL="457200" rtl="0" algn="l">
              <a:lnSpc>
                <a:spcPct val="150000"/>
              </a:lnSpc>
              <a:spcBef>
                <a:spcPts val="0"/>
              </a:spcBef>
              <a:spcAft>
                <a:spcPts val="0"/>
              </a:spcAft>
              <a:buClr>
                <a:srgbClr val="000000"/>
              </a:buClr>
              <a:buSzPts val="1100"/>
              <a:buFont typeface="Arial"/>
              <a:buChar char="●"/>
            </a:pPr>
            <a:r>
              <a:rPr lang="en"/>
              <a:t>Saw </a:t>
            </a:r>
            <a:r>
              <a:rPr b="1" lang="en"/>
              <a:t>calibration issues in bright light</a:t>
            </a:r>
            <a:endParaRPr b="1"/>
          </a:p>
          <a:p>
            <a:pPr indent="-298450" lvl="0" marL="457200" rtl="0" algn="l">
              <a:lnSpc>
                <a:spcPct val="150000"/>
              </a:lnSpc>
              <a:spcBef>
                <a:spcPts val="0"/>
              </a:spcBef>
              <a:spcAft>
                <a:spcPts val="0"/>
              </a:spcAft>
              <a:buClr>
                <a:srgbClr val="000000"/>
              </a:buClr>
              <a:buSzPts val="1100"/>
              <a:buFont typeface="Arial"/>
              <a:buChar char="●"/>
            </a:pPr>
            <a:r>
              <a:rPr lang="en"/>
              <a:t>Noticed </a:t>
            </a:r>
            <a:r>
              <a:rPr b="1" lang="en"/>
              <a:t>difficulty selecting small icons</a:t>
            </a:r>
            <a:endParaRPr b="1"/>
          </a:p>
          <a:p>
            <a:pPr indent="-298450" lvl="0" marL="457200" rtl="0" algn="l">
              <a:lnSpc>
                <a:spcPct val="150000"/>
              </a:lnSpc>
              <a:spcBef>
                <a:spcPts val="0"/>
              </a:spcBef>
              <a:spcAft>
                <a:spcPts val="0"/>
              </a:spcAft>
              <a:buClr>
                <a:srgbClr val="000000"/>
              </a:buClr>
              <a:buSzPts val="1100"/>
              <a:buFont typeface="Arial"/>
              <a:buChar char="●"/>
            </a:pPr>
            <a:r>
              <a:rPr lang="en"/>
              <a:t>Identified eye fatigue from precise targeting</a:t>
            </a:r>
            <a:endParaRPr/>
          </a:p>
          <a:p>
            <a:pPr indent="-298450" lvl="0" marL="457200" rtl="0" algn="l">
              <a:lnSpc>
                <a:spcPct val="150000"/>
              </a:lnSpc>
              <a:spcBef>
                <a:spcPts val="0"/>
              </a:spcBef>
              <a:spcAft>
                <a:spcPts val="0"/>
              </a:spcAft>
              <a:buClr>
                <a:srgbClr val="000000"/>
              </a:buClr>
              <a:buSzPts val="1100"/>
              <a:buFont typeface="Arial"/>
              <a:buChar char="●"/>
            </a:pPr>
            <a:r>
              <a:rPr lang="en"/>
              <a:t>Collected her early concerns and needs</a:t>
            </a:r>
            <a:endParaRPr/>
          </a:p>
        </p:txBody>
      </p:sp>
      <p:pic>
        <p:nvPicPr>
          <p:cNvPr descr="Eye-tracking control menu, a circular magnifier with tiny icons" id="185" name="Google Shape;185;p28" title="Screenshot 2025-12-03 at 9.30.26 AM.png"/>
          <p:cNvPicPr preferRelativeResize="0"/>
          <p:nvPr/>
        </p:nvPicPr>
        <p:blipFill>
          <a:blip r:embed="rId3">
            <a:alphaModFix/>
          </a:blip>
          <a:stretch>
            <a:fillRect/>
          </a:stretch>
        </p:blipFill>
        <p:spPr>
          <a:xfrm>
            <a:off x="5329701" y="1199763"/>
            <a:ext cx="2778826" cy="1536500"/>
          </a:xfrm>
          <a:prstGeom prst="rect">
            <a:avLst/>
          </a:prstGeom>
          <a:noFill/>
          <a:ln>
            <a:noFill/>
          </a:ln>
        </p:spPr>
      </p:pic>
      <p:pic>
        <p:nvPicPr>
          <p:cNvPr descr="Jessica is using a communication keyboard during a video call, typing entirely with her eyes" id="186" name="Google Shape;186;p28" title="Screenshot 2025-12-03 at 9.30.06 AM.png"/>
          <p:cNvPicPr preferRelativeResize="0"/>
          <p:nvPr/>
        </p:nvPicPr>
        <p:blipFill>
          <a:blip r:embed="rId4">
            <a:alphaModFix/>
          </a:blip>
          <a:stretch>
            <a:fillRect/>
          </a:stretch>
        </p:blipFill>
        <p:spPr>
          <a:xfrm>
            <a:off x="5329700" y="2828468"/>
            <a:ext cx="2778826" cy="16146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idx="4294967295" type="body"/>
          </p:nvPr>
        </p:nvSpPr>
        <p:spPr>
          <a:xfrm>
            <a:off x="473125" y="480827"/>
            <a:ext cx="1795800" cy="507000"/>
          </a:xfrm>
          <a:prstGeom prst="rect">
            <a:avLst/>
          </a:prstGeom>
        </p:spPr>
        <p:txBody>
          <a:bodyPr anchorCtr="0" anchor="ctr" bIns="91425" lIns="91425" spcFirstLastPara="1" rIns="91425" wrap="square" tIns="91425">
            <a:noAutofit/>
          </a:bodyPr>
          <a:lstStyle/>
          <a:p>
            <a:pPr indent="0" lvl="0" marL="0" rtl="0" algn="l">
              <a:lnSpc>
                <a:spcPct val="150000"/>
              </a:lnSpc>
              <a:spcBef>
                <a:spcPts val="1200"/>
              </a:spcBef>
              <a:spcAft>
                <a:spcPts val="1200"/>
              </a:spcAft>
              <a:buNone/>
            </a:pPr>
            <a:r>
              <a:rPr b="1" lang="en" sz="1200">
                <a:solidFill>
                  <a:schemeClr val="dk2"/>
                </a:solidFill>
              </a:rPr>
              <a:t>Actions/Thoughts</a:t>
            </a:r>
            <a:endParaRPr sz="1200">
              <a:solidFill>
                <a:schemeClr val="dk2"/>
              </a:solidFill>
            </a:endParaRPr>
          </a:p>
        </p:txBody>
      </p:sp>
      <p:sp>
        <p:nvSpPr>
          <p:cNvPr id="192" name="Google Shape;192;p29"/>
          <p:cNvSpPr/>
          <p:nvPr/>
        </p:nvSpPr>
        <p:spPr>
          <a:xfrm>
            <a:off x="356275" y="879500"/>
            <a:ext cx="2004000" cy="912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Follows calibration dots with eyes</a:t>
            </a:r>
            <a:endParaRPr sz="1200">
              <a:latin typeface="Montserrat"/>
              <a:ea typeface="Montserrat"/>
              <a:cs typeface="Montserrat"/>
              <a:sym typeface="Montserrat"/>
            </a:endParaRPr>
          </a:p>
        </p:txBody>
      </p:sp>
      <p:sp>
        <p:nvSpPr>
          <p:cNvPr id="193" name="Google Shape;193;p29"/>
          <p:cNvSpPr/>
          <p:nvPr/>
        </p:nvSpPr>
        <p:spPr>
          <a:xfrm>
            <a:off x="356275" y="2022725"/>
            <a:ext cx="2004000" cy="912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Use gaze to select icons, scroll, and type</a:t>
            </a:r>
            <a:endParaRPr sz="1200">
              <a:latin typeface="Montserrat"/>
              <a:ea typeface="Montserrat"/>
              <a:cs typeface="Montserrat"/>
              <a:sym typeface="Montserrat"/>
            </a:endParaRPr>
          </a:p>
        </p:txBody>
      </p:sp>
      <p:sp>
        <p:nvSpPr>
          <p:cNvPr id="194" name="Google Shape;194;p29"/>
          <p:cNvSpPr/>
          <p:nvPr/>
        </p:nvSpPr>
        <p:spPr>
          <a:xfrm>
            <a:off x="356275" y="3362825"/>
            <a:ext cx="2004000" cy="912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Sunlight interferes</a:t>
            </a:r>
            <a:endParaRPr sz="1200">
              <a:latin typeface="Montserrat"/>
              <a:ea typeface="Montserrat"/>
              <a:cs typeface="Montserrat"/>
              <a:sym typeface="Montserrat"/>
            </a:endParaRPr>
          </a:p>
        </p:txBody>
      </p:sp>
      <p:sp>
        <p:nvSpPr>
          <p:cNvPr id="195" name="Google Shape;195;p29"/>
          <p:cNvSpPr txBox="1"/>
          <p:nvPr>
            <p:ph idx="4294967295" type="body"/>
          </p:nvPr>
        </p:nvSpPr>
        <p:spPr>
          <a:xfrm>
            <a:off x="3878884" y="480827"/>
            <a:ext cx="1133100" cy="507000"/>
          </a:xfrm>
          <a:prstGeom prst="rect">
            <a:avLst/>
          </a:prstGeom>
        </p:spPr>
        <p:txBody>
          <a:bodyPr anchorCtr="0" anchor="ctr" bIns="91425" lIns="91425" spcFirstLastPara="1" rIns="91425" wrap="square" tIns="91425">
            <a:noAutofit/>
          </a:bodyPr>
          <a:lstStyle/>
          <a:p>
            <a:pPr indent="0" lvl="0" marL="0" rtl="0" algn="l">
              <a:lnSpc>
                <a:spcPct val="150000"/>
              </a:lnSpc>
              <a:spcBef>
                <a:spcPts val="1200"/>
              </a:spcBef>
              <a:spcAft>
                <a:spcPts val="1200"/>
              </a:spcAft>
              <a:buNone/>
            </a:pPr>
            <a:r>
              <a:rPr b="1" lang="en" sz="1200">
                <a:solidFill>
                  <a:schemeClr val="dk2"/>
                </a:solidFill>
              </a:rPr>
              <a:t>Pain Points</a:t>
            </a:r>
            <a:endParaRPr sz="1200">
              <a:solidFill>
                <a:schemeClr val="dk2"/>
              </a:solidFill>
            </a:endParaRPr>
          </a:p>
        </p:txBody>
      </p:sp>
      <p:sp>
        <p:nvSpPr>
          <p:cNvPr id="196" name="Google Shape;196;p29"/>
          <p:cNvSpPr/>
          <p:nvPr/>
        </p:nvSpPr>
        <p:spPr>
          <a:xfrm>
            <a:off x="3295850" y="879500"/>
            <a:ext cx="2185500" cy="912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Hard to calibrate under bright light/ reflections</a:t>
            </a:r>
            <a:endParaRPr sz="1200">
              <a:latin typeface="Montserrat"/>
              <a:ea typeface="Montserrat"/>
              <a:cs typeface="Montserrat"/>
              <a:sym typeface="Montserrat"/>
            </a:endParaRPr>
          </a:p>
        </p:txBody>
      </p:sp>
      <p:sp>
        <p:nvSpPr>
          <p:cNvPr id="197" name="Google Shape;197;p29"/>
          <p:cNvSpPr/>
          <p:nvPr/>
        </p:nvSpPr>
        <p:spPr>
          <a:xfrm>
            <a:off x="3295850" y="2022725"/>
            <a:ext cx="2185500" cy="912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Small icons require </a:t>
            </a:r>
            <a:r>
              <a:rPr lang="en" sz="1200">
                <a:latin typeface="Montserrat"/>
                <a:ea typeface="Montserrat"/>
                <a:cs typeface="Montserrat"/>
                <a:sym typeface="Montserrat"/>
              </a:rPr>
              <a:t>precision</a:t>
            </a:r>
            <a:endParaRPr sz="1200">
              <a:latin typeface="Montserrat"/>
              <a:ea typeface="Montserrat"/>
              <a:cs typeface="Montserrat"/>
              <a:sym typeface="Montserrat"/>
            </a:endParaRPr>
          </a:p>
        </p:txBody>
      </p:sp>
      <p:sp>
        <p:nvSpPr>
          <p:cNvPr id="198" name="Google Shape;198;p29"/>
          <p:cNvSpPr/>
          <p:nvPr/>
        </p:nvSpPr>
        <p:spPr>
          <a:xfrm>
            <a:off x="3295850" y="3165950"/>
            <a:ext cx="2185500" cy="59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overexposure</a:t>
            </a:r>
            <a:endParaRPr sz="1200">
              <a:latin typeface="Montserrat"/>
              <a:ea typeface="Montserrat"/>
              <a:cs typeface="Montserrat"/>
              <a:sym typeface="Montserrat"/>
            </a:endParaRPr>
          </a:p>
        </p:txBody>
      </p:sp>
      <p:sp>
        <p:nvSpPr>
          <p:cNvPr id="199" name="Google Shape;199;p29"/>
          <p:cNvSpPr/>
          <p:nvPr/>
        </p:nvSpPr>
        <p:spPr>
          <a:xfrm>
            <a:off x="3295850" y="3843625"/>
            <a:ext cx="2185500" cy="59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Eye tracking falls</a:t>
            </a:r>
            <a:endParaRPr sz="1200">
              <a:latin typeface="Montserrat"/>
              <a:ea typeface="Montserrat"/>
              <a:cs typeface="Montserrat"/>
              <a:sym typeface="Montserrat"/>
            </a:endParaRPr>
          </a:p>
        </p:txBody>
      </p:sp>
      <p:cxnSp>
        <p:nvCxnSpPr>
          <p:cNvPr id="200" name="Google Shape;200;p29"/>
          <p:cNvCxnSpPr>
            <a:stCxn id="192" idx="3"/>
            <a:endCxn id="196" idx="1"/>
          </p:cNvCxnSpPr>
          <p:nvPr/>
        </p:nvCxnSpPr>
        <p:spPr>
          <a:xfrm>
            <a:off x="2360275" y="1335950"/>
            <a:ext cx="935700" cy="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29"/>
          <p:cNvCxnSpPr>
            <a:stCxn id="193" idx="3"/>
            <a:endCxn id="197" idx="1"/>
          </p:cNvCxnSpPr>
          <p:nvPr/>
        </p:nvCxnSpPr>
        <p:spPr>
          <a:xfrm>
            <a:off x="2360275" y="2479175"/>
            <a:ext cx="935700" cy="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9"/>
          <p:cNvCxnSpPr>
            <a:stCxn id="194" idx="3"/>
            <a:endCxn id="198" idx="1"/>
          </p:cNvCxnSpPr>
          <p:nvPr/>
        </p:nvCxnSpPr>
        <p:spPr>
          <a:xfrm flipH="1" rot="10800000">
            <a:off x="2360275" y="3464375"/>
            <a:ext cx="935700" cy="354900"/>
          </a:xfrm>
          <a:prstGeom prst="bentConnector3">
            <a:avLst>
              <a:gd fmla="val 49993" name="adj1"/>
            </a:avLst>
          </a:prstGeom>
          <a:noFill/>
          <a:ln cap="flat" cmpd="sng" w="9525">
            <a:solidFill>
              <a:schemeClr val="dk2"/>
            </a:solidFill>
            <a:prstDash val="solid"/>
            <a:round/>
            <a:headEnd len="med" w="med" type="none"/>
            <a:tailEnd len="med" w="med" type="stealth"/>
          </a:ln>
        </p:spPr>
      </p:cxnSp>
      <p:cxnSp>
        <p:nvCxnSpPr>
          <p:cNvPr id="203" name="Google Shape;203;p29"/>
          <p:cNvCxnSpPr>
            <a:stCxn id="194" idx="3"/>
            <a:endCxn id="199" idx="1"/>
          </p:cNvCxnSpPr>
          <p:nvPr/>
        </p:nvCxnSpPr>
        <p:spPr>
          <a:xfrm>
            <a:off x="2360275" y="3819275"/>
            <a:ext cx="935700" cy="322800"/>
          </a:xfrm>
          <a:prstGeom prst="bentConnector3">
            <a:avLst>
              <a:gd fmla="val 49993" name="adj1"/>
            </a:avLst>
          </a:prstGeom>
          <a:noFill/>
          <a:ln cap="flat" cmpd="sng" w="9525">
            <a:solidFill>
              <a:schemeClr val="dk2"/>
            </a:solidFill>
            <a:prstDash val="solid"/>
            <a:round/>
            <a:headEnd len="med" w="med" type="none"/>
            <a:tailEnd len="med" w="med" type="stealth"/>
          </a:ln>
        </p:spPr>
      </p:cxnSp>
      <p:sp>
        <p:nvSpPr>
          <p:cNvPr id="204" name="Google Shape;204;p29"/>
          <p:cNvSpPr txBox="1"/>
          <p:nvPr>
            <p:ph idx="4294967295" type="body"/>
          </p:nvPr>
        </p:nvSpPr>
        <p:spPr>
          <a:xfrm>
            <a:off x="6851165" y="480821"/>
            <a:ext cx="1795800" cy="507000"/>
          </a:xfrm>
          <a:prstGeom prst="rect">
            <a:avLst/>
          </a:prstGeom>
        </p:spPr>
        <p:txBody>
          <a:bodyPr anchorCtr="0" anchor="ctr" bIns="91425" lIns="91425" spcFirstLastPara="1" rIns="91425" wrap="square" tIns="91425">
            <a:noAutofit/>
          </a:bodyPr>
          <a:lstStyle/>
          <a:p>
            <a:pPr indent="0" lvl="0" marL="0" rtl="0" algn="l">
              <a:lnSpc>
                <a:spcPct val="150000"/>
              </a:lnSpc>
              <a:spcBef>
                <a:spcPts val="1200"/>
              </a:spcBef>
              <a:spcAft>
                <a:spcPts val="1200"/>
              </a:spcAft>
              <a:buNone/>
            </a:pPr>
            <a:r>
              <a:rPr b="1" lang="en" sz="1200">
                <a:solidFill>
                  <a:schemeClr val="dk2"/>
                </a:solidFill>
              </a:rPr>
              <a:t>Design Opportunity</a:t>
            </a:r>
            <a:endParaRPr sz="1200">
              <a:solidFill>
                <a:schemeClr val="dk2"/>
              </a:solidFill>
            </a:endParaRPr>
          </a:p>
        </p:txBody>
      </p:sp>
      <p:sp>
        <p:nvSpPr>
          <p:cNvPr id="205" name="Google Shape;205;p29"/>
          <p:cNvSpPr/>
          <p:nvPr/>
        </p:nvSpPr>
        <p:spPr>
          <a:xfrm>
            <a:off x="6643050" y="879493"/>
            <a:ext cx="2004000" cy="912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Simplify Calibration</a:t>
            </a:r>
            <a:endParaRPr sz="1200">
              <a:latin typeface="Montserrat"/>
              <a:ea typeface="Montserrat"/>
              <a:cs typeface="Montserrat"/>
              <a:sym typeface="Montserrat"/>
            </a:endParaRPr>
          </a:p>
        </p:txBody>
      </p:sp>
      <p:sp>
        <p:nvSpPr>
          <p:cNvPr id="206" name="Google Shape;206;p29"/>
          <p:cNvSpPr/>
          <p:nvPr/>
        </p:nvSpPr>
        <p:spPr>
          <a:xfrm>
            <a:off x="6643050" y="2022718"/>
            <a:ext cx="2004000" cy="912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Enlarge hit zone</a:t>
            </a:r>
            <a:endParaRPr sz="1200">
              <a:latin typeface="Montserrat"/>
              <a:ea typeface="Montserrat"/>
              <a:cs typeface="Montserrat"/>
              <a:sym typeface="Montserrat"/>
            </a:endParaRPr>
          </a:p>
        </p:txBody>
      </p:sp>
      <p:sp>
        <p:nvSpPr>
          <p:cNvPr id="207" name="Google Shape;207;p29"/>
          <p:cNvSpPr/>
          <p:nvPr/>
        </p:nvSpPr>
        <p:spPr>
          <a:xfrm>
            <a:off x="6643050" y="3362818"/>
            <a:ext cx="2004000" cy="912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Develop adaptive brightness or hybrid sensing(IR-Camera)</a:t>
            </a:r>
            <a:endParaRPr sz="1200">
              <a:latin typeface="Montserrat"/>
              <a:ea typeface="Montserrat"/>
              <a:cs typeface="Montserrat"/>
              <a:sym typeface="Montserrat"/>
            </a:endParaRPr>
          </a:p>
        </p:txBody>
      </p:sp>
      <p:cxnSp>
        <p:nvCxnSpPr>
          <p:cNvPr id="208" name="Google Shape;208;p29"/>
          <p:cNvCxnSpPr>
            <a:stCxn id="196" idx="3"/>
            <a:endCxn id="205" idx="1"/>
          </p:cNvCxnSpPr>
          <p:nvPr/>
        </p:nvCxnSpPr>
        <p:spPr>
          <a:xfrm>
            <a:off x="5481350" y="1335950"/>
            <a:ext cx="1161600" cy="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29"/>
          <p:cNvCxnSpPr>
            <a:stCxn id="197" idx="3"/>
            <a:endCxn id="206" idx="1"/>
          </p:cNvCxnSpPr>
          <p:nvPr/>
        </p:nvCxnSpPr>
        <p:spPr>
          <a:xfrm>
            <a:off x="5481350" y="2479175"/>
            <a:ext cx="1161600" cy="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29"/>
          <p:cNvCxnSpPr>
            <a:stCxn id="198" idx="3"/>
            <a:endCxn id="207" idx="1"/>
          </p:cNvCxnSpPr>
          <p:nvPr/>
        </p:nvCxnSpPr>
        <p:spPr>
          <a:xfrm>
            <a:off x="5481350" y="3464450"/>
            <a:ext cx="1161600" cy="354900"/>
          </a:xfrm>
          <a:prstGeom prst="bentConnector3">
            <a:avLst>
              <a:gd fmla="val 50004" name="adj1"/>
            </a:avLst>
          </a:prstGeom>
          <a:noFill/>
          <a:ln cap="flat" cmpd="sng" w="9525">
            <a:solidFill>
              <a:schemeClr val="dk2"/>
            </a:solidFill>
            <a:prstDash val="solid"/>
            <a:round/>
            <a:headEnd len="med" w="med" type="none"/>
            <a:tailEnd len="med" w="med" type="stealth"/>
          </a:ln>
        </p:spPr>
      </p:cxnSp>
      <p:cxnSp>
        <p:nvCxnSpPr>
          <p:cNvPr id="211" name="Google Shape;211;p29"/>
          <p:cNvCxnSpPr>
            <a:stCxn id="199" idx="3"/>
            <a:endCxn id="207" idx="1"/>
          </p:cNvCxnSpPr>
          <p:nvPr/>
        </p:nvCxnSpPr>
        <p:spPr>
          <a:xfrm flipH="1" rot="10800000">
            <a:off x="5481350" y="3819325"/>
            <a:ext cx="1161600" cy="322800"/>
          </a:xfrm>
          <a:prstGeom prst="bentConnector3">
            <a:avLst>
              <a:gd fmla="val 50004" name="adj1"/>
            </a:avLst>
          </a:prstGeom>
          <a:noFill/>
          <a:ln cap="flat" cmpd="sng" w="9525">
            <a:solidFill>
              <a:schemeClr val="dk2"/>
            </a:solidFill>
            <a:prstDash val="solid"/>
            <a:round/>
            <a:headEnd len="med" w="med" type="none"/>
            <a:tailEnd len="med" w="med" type="stealth"/>
          </a:ln>
        </p:spPr>
      </p:cxnSp>
      <p:sp>
        <p:nvSpPr>
          <p:cNvPr id="212" name="Google Shape;212;p29"/>
          <p:cNvSpPr txBox="1"/>
          <p:nvPr>
            <p:ph type="title"/>
          </p:nvPr>
        </p:nvSpPr>
        <p:spPr>
          <a:xfrm>
            <a:off x="359550" y="4295623"/>
            <a:ext cx="8424900" cy="3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User Flow</a:t>
            </a:r>
            <a:endParaRPr sz="1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